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3"/>
  </p:notesMasterIdLst>
  <p:sldIdLst>
    <p:sldId id="256" r:id="rId2"/>
    <p:sldId id="278" r:id="rId3"/>
    <p:sldId id="299" r:id="rId4"/>
    <p:sldId id="280"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BBB"/>
    <a:srgbClr val="FF5D5D"/>
    <a:srgbClr val="DF50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824"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71D3C-6774-44F0-A935-FDD3F2ABFFAB}" type="datetimeFigureOut">
              <a:rPr lang="en-US" smtClean="0"/>
              <a:pPr/>
              <a:t>15/12/2020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6C5C2C-55EB-4A7B-9A96-3BCBB6D160B1}" type="slidenum">
              <a:rPr lang="en-US" smtClean="0"/>
              <a:pPr/>
              <a:t>‹#›</a:t>
            </a:fld>
            <a:endParaRPr lang="en-US"/>
          </a:p>
        </p:txBody>
      </p:sp>
    </p:spTree>
    <p:extLst>
      <p:ext uri="{BB962C8B-B14F-4D97-AF65-F5344CB8AC3E}">
        <p14:creationId xmlns="" xmlns:p14="http://schemas.microsoft.com/office/powerpoint/2010/main" val="24426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6C5C2C-55EB-4A7B-9A96-3BCBB6D160B1}" type="slidenum">
              <a:rPr lang="en-US" smtClean="0"/>
              <a:pPr/>
              <a:t>2</a:t>
            </a:fld>
            <a:endParaRPr lang="en-US"/>
          </a:p>
        </p:txBody>
      </p:sp>
    </p:spTree>
    <p:extLst>
      <p:ext uri="{BB962C8B-B14F-4D97-AF65-F5344CB8AC3E}">
        <p14:creationId xmlns="" xmlns:p14="http://schemas.microsoft.com/office/powerpoint/2010/main" val="27009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D514E79-8165-4FDA-BF7B-312502B691F9}" type="datetimeFigureOut">
              <a:rPr lang="en-US" smtClean="0"/>
              <a:pPr/>
              <a:t>15/12/2020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C194935-E48B-4F85-90F8-577DDC2E9A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514E79-8165-4FDA-BF7B-312502B691F9}" type="datetimeFigureOut">
              <a:rPr lang="en-US" smtClean="0"/>
              <a:pPr/>
              <a:t>15/12/2020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4935-E48B-4F85-90F8-577DDC2E9A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D514E79-8165-4FDA-BF7B-312502B691F9}" type="datetimeFigureOut">
              <a:rPr lang="en-US" smtClean="0"/>
              <a:pPr/>
              <a:t>15/12/2020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C194935-E48B-4F85-90F8-577DDC2E9A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D514E79-8165-4FDA-BF7B-312502B691F9}" type="datetimeFigureOut">
              <a:rPr lang="en-US" smtClean="0"/>
              <a:pPr/>
              <a:t>15/12/2020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194935-E48B-4F85-90F8-577DDC2E9AF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514E79-8165-4FDA-BF7B-312502B691F9}" type="datetimeFigureOut">
              <a:rPr lang="en-US" smtClean="0"/>
              <a:pPr/>
              <a:t>15/12/2020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C194935-E48B-4F85-90F8-577DDC2E9AF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D514E79-8165-4FDA-BF7B-312502B691F9}" type="datetimeFigureOut">
              <a:rPr lang="en-US" smtClean="0"/>
              <a:pPr/>
              <a:t>15/12/2020</a:t>
            </a:fld>
            <a:endParaRPr lang="en-US"/>
          </a:p>
        </p:txBody>
      </p:sp>
      <p:sp>
        <p:nvSpPr>
          <p:cNvPr id="10" name="Slide Number Placeholder 9"/>
          <p:cNvSpPr>
            <a:spLocks noGrp="1"/>
          </p:cNvSpPr>
          <p:nvPr>
            <p:ph type="sldNum" sz="quarter" idx="16"/>
          </p:nvPr>
        </p:nvSpPr>
        <p:spPr/>
        <p:txBody>
          <a:bodyPr rtlCol="0"/>
          <a:lstStyle/>
          <a:p>
            <a:fld id="{CC194935-E48B-4F85-90F8-577DDC2E9AF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D514E79-8165-4FDA-BF7B-312502B691F9}" type="datetimeFigureOut">
              <a:rPr lang="en-US" smtClean="0"/>
              <a:pPr/>
              <a:t>15/12/2020</a:t>
            </a:fld>
            <a:endParaRPr lang="en-US"/>
          </a:p>
        </p:txBody>
      </p:sp>
      <p:sp>
        <p:nvSpPr>
          <p:cNvPr id="12" name="Slide Number Placeholder 11"/>
          <p:cNvSpPr>
            <a:spLocks noGrp="1"/>
          </p:cNvSpPr>
          <p:nvPr>
            <p:ph type="sldNum" sz="quarter" idx="16"/>
          </p:nvPr>
        </p:nvSpPr>
        <p:spPr/>
        <p:txBody>
          <a:bodyPr rtlCol="0"/>
          <a:lstStyle/>
          <a:p>
            <a:fld id="{CC194935-E48B-4F85-90F8-577DDC2E9AF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514E79-8165-4FDA-BF7B-312502B691F9}" type="datetimeFigureOut">
              <a:rPr lang="en-US" smtClean="0"/>
              <a:pPr/>
              <a:t>15/12/2020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C194935-E48B-4F85-90F8-577DDC2E9A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14E79-8165-4FDA-BF7B-312502B691F9}" type="datetimeFigureOut">
              <a:rPr lang="en-US" smtClean="0"/>
              <a:pPr/>
              <a:t>15/12/2020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C194935-E48B-4F85-90F8-577DDC2E9A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D514E79-8165-4FDA-BF7B-312502B691F9}" type="datetimeFigureOut">
              <a:rPr lang="en-US" smtClean="0"/>
              <a:pPr/>
              <a:t>15/12/2020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C194935-E48B-4F85-90F8-577DDC2E9AF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D514E79-8165-4FDA-BF7B-312502B691F9}" type="datetimeFigureOut">
              <a:rPr lang="en-US" smtClean="0"/>
              <a:pPr/>
              <a:t>15/12/2020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C194935-E48B-4F85-90F8-577DDC2E9AF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D514E79-8165-4FDA-BF7B-312502B691F9}" type="datetimeFigureOut">
              <a:rPr lang="en-US" smtClean="0"/>
              <a:pPr/>
              <a:t>15/12/2020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C194935-E48B-4F85-90F8-577DDC2E9A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rot="10800000" flipV="1">
            <a:off x="2438400" y="838200"/>
            <a:ext cx="4225390" cy="584775"/>
          </a:xfrm>
          <a:prstGeom prst="rect">
            <a:avLst/>
          </a:prstGeom>
        </p:spPr>
        <p:txBody>
          <a:bodyPr wrap="square">
            <a:spAutoFit/>
          </a:bodyPr>
          <a:lstStyle/>
          <a:p>
            <a:r>
              <a:rPr lang="en-US" sz="3200" dirty="0" smtClean="0">
                <a:solidFill>
                  <a:srgbClr val="FF0000"/>
                </a:solidFill>
              </a:rPr>
              <a:t>         </a:t>
            </a:r>
            <a:endParaRPr lang="en-US" sz="3200" dirty="0">
              <a:solidFill>
                <a:srgbClr val="FF0000"/>
              </a:solidFill>
            </a:endParaRPr>
          </a:p>
        </p:txBody>
      </p:sp>
      <p:sp>
        <p:nvSpPr>
          <p:cNvPr id="8" name="Title 1"/>
          <p:cNvSpPr txBox="1">
            <a:spLocks/>
          </p:cNvSpPr>
          <p:nvPr/>
        </p:nvSpPr>
        <p:spPr>
          <a:xfrm>
            <a:off x="381000" y="533400"/>
            <a:ext cx="8305800" cy="685800"/>
          </a:xfrm>
          <a:prstGeom prst="rect">
            <a:avLst/>
          </a:prstGeom>
          <a:ln>
            <a:noFill/>
          </a:ln>
        </p:spPr>
        <p:txBody>
          <a:bodyPr vert="horz" lIns="0" tIns="0" rIns="18288" bIns="0" anchor="b">
            <a:normAutofit fontScale="82500" lnSpcReduction="10000"/>
            <a:scene3d>
              <a:camera prst="orthographicFront"/>
              <a:lightRig rig="freezing" dir="t">
                <a:rot lat="0" lon="0" rev="5640000"/>
              </a:lightRig>
            </a:scene3d>
            <a:sp3d prstMaterial="flat">
              <a:bevelT w="38100" h="38100"/>
              <a:contourClr>
                <a:schemeClr val="tx2"/>
              </a:contourClr>
            </a:sp3d>
          </a:bodyPr>
          <a:lstStyle/>
          <a:p>
            <a:pPr lvl="0">
              <a:spcBef>
                <a:spcPct val="0"/>
              </a:spcBef>
            </a:pPr>
            <a:r>
              <a:rPr lang="en-US" sz="2400" dirty="0" smtClean="0">
                <a:solidFill>
                  <a:schemeClr val="bg1"/>
                </a:solidFill>
              </a:rPr>
              <a:t>Inline with our companies commitment for </a:t>
            </a:r>
            <a:r>
              <a:rPr lang="en-US" sz="2700" b="1" dirty="0" smtClean="0">
                <a:solidFill>
                  <a:srgbClr val="FF0000"/>
                </a:solidFill>
              </a:rPr>
              <a:t>Go green technology</a:t>
            </a:r>
            <a:r>
              <a:rPr lang="en-US" sz="2400" b="1" dirty="0" smtClean="0">
                <a:solidFill>
                  <a:srgbClr val="FF0000"/>
                </a:solidFill>
              </a:rPr>
              <a:t> </a:t>
            </a:r>
            <a:r>
              <a:rPr lang="en-US" sz="2400" dirty="0" smtClean="0">
                <a:solidFill>
                  <a:schemeClr val="bg1"/>
                </a:solidFill>
              </a:rPr>
              <a:t>initiative </a:t>
            </a:r>
          </a:p>
          <a:p>
            <a:pPr lvl="0">
              <a:spcBef>
                <a:spcPct val="0"/>
              </a:spcBef>
            </a:pPr>
            <a:r>
              <a:rPr lang="en-US" sz="2400" dirty="0" smtClean="0">
                <a:solidFill>
                  <a:schemeClr val="bg1"/>
                </a:solidFill>
              </a:rPr>
              <a:t>we have introduced </a:t>
            </a:r>
            <a:r>
              <a:rPr lang="en-US" sz="3400" b="1" dirty="0" smtClean="0">
                <a:solidFill>
                  <a:srgbClr val="FF0000"/>
                </a:solidFill>
              </a:rPr>
              <a:t>Energy Multiplier ( EM ) series </a:t>
            </a:r>
            <a:r>
              <a:rPr lang="en-US" sz="2400" dirty="0" smtClean="0">
                <a:solidFill>
                  <a:schemeClr val="bg1"/>
                </a:solidFill>
              </a:rPr>
              <a:t>of Equipments.</a:t>
            </a:r>
            <a:endParaRPr kumimoji="0" lang="en-US" sz="2400" b="1" i="0" u="none" strike="noStrike" kern="1200" cap="none" spc="0" normalizeH="0" baseline="0" noProof="0" dirty="0">
              <a:ln>
                <a:noFill/>
              </a:ln>
              <a:solidFill>
                <a:schemeClr val="bg1"/>
              </a:solidFill>
              <a:effectLst>
                <a:outerShdw blurRad="38100" dist="25400" dir="5400000" algn="tl" rotWithShape="0">
                  <a:srgbClr val="000000">
                    <a:alpha val="43000"/>
                  </a:srgbClr>
                </a:outerShdw>
              </a:effectLst>
              <a:uLnTx/>
              <a:uFillTx/>
              <a:latin typeface="Comic Sans MS" pitchFamily="66" charset="0"/>
              <a:ea typeface="+mj-ea"/>
              <a:cs typeface="+mj-cs"/>
            </a:endParaRPr>
          </a:p>
        </p:txBody>
      </p:sp>
      <p:sp>
        <p:nvSpPr>
          <p:cNvPr id="9" name="Title 1"/>
          <p:cNvSpPr txBox="1">
            <a:spLocks/>
          </p:cNvSpPr>
          <p:nvPr/>
        </p:nvSpPr>
        <p:spPr>
          <a:xfrm>
            <a:off x="4114800" y="2057400"/>
            <a:ext cx="5029200" cy="289560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2400" b="0" i="0" u="none" strike="noStrike" kern="1200" cap="all" spc="0" normalizeH="0" baseline="0" noProof="0" dirty="0" smtClean="0">
                <a:ln>
                  <a:noFill/>
                </a:ln>
                <a:solidFill>
                  <a:schemeClr val="bg1"/>
                </a:solidFill>
                <a:effectLst/>
                <a:uLnTx/>
                <a:uFillTx/>
                <a:latin typeface="Comic Sans MS" pitchFamily="66" charset="0"/>
                <a:ea typeface="+mj-ea"/>
                <a:cs typeface="+mj-cs"/>
              </a:rPr>
              <a:t>  EM series Dehumidifier</a:t>
            </a: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endParaRPr lang="en-US" sz="2400" cap="all" dirty="0" smtClean="0">
              <a:solidFill>
                <a:schemeClr val="bg1"/>
              </a:solidFill>
              <a:latin typeface="Comic Sans MS" pitchFamily="66" charset="0"/>
              <a:ea typeface="+mj-ea"/>
              <a:cs typeface="+mj-cs"/>
            </a:endParaRPr>
          </a:p>
          <a:p>
            <a:pPr lvl="0">
              <a:spcBef>
                <a:spcPct val="0"/>
              </a:spcBef>
              <a:buFont typeface="Wingdings" pitchFamily="2" charset="2"/>
              <a:buChar char="v"/>
            </a:pPr>
            <a:r>
              <a:rPr lang="en-US" sz="2400" cap="all" dirty="0" smtClean="0">
                <a:solidFill>
                  <a:schemeClr val="bg1"/>
                </a:solidFill>
                <a:latin typeface="Comic Sans MS" pitchFamily="66" charset="0"/>
              </a:rPr>
              <a:t> EM series chiller</a:t>
            </a:r>
          </a:p>
          <a:p>
            <a:pPr lvl="0">
              <a:spcBef>
                <a:spcPct val="0"/>
              </a:spcBef>
              <a:buFont typeface="Wingdings" pitchFamily="2" charset="2"/>
              <a:buChar char="v"/>
            </a:pPr>
            <a:endParaRPr kumimoji="0" lang="en-US" sz="2400" b="0" i="0" u="none" strike="noStrike" kern="1200" cap="all" spc="0" normalizeH="0" baseline="0" noProof="0" dirty="0" smtClean="0">
              <a:ln>
                <a:noFill/>
              </a:ln>
              <a:solidFill>
                <a:schemeClr val="bg1"/>
              </a:solidFill>
              <a:effectLst/>
              <a:uLnTx/>
              <a:uFillTx/>
              <a:latin typeface="Comic Sans MS" pitchFamily="66" charset="0"/>
              <a:ea typeface="+mj-ea"/>
              <a:cs typeface="+mj-cs"/>
            </a:endParaRPr>
          </a:p>
          <a:p>
            <a:pPr lvl="0">
              <a:spcBef>
                <a:spcPct val="0"/>
              </a:spcBef>
              <a:buFont typeface="Wingdings" pitchFamily="2" charset="2"/>
              <a:buChar char="v"/>
            </a:pPr>
            <a:r>
              <a:rPr lang="en-US" sz="2400" cap="all" dirty="0" smtClean="0">
                <a:solidFill>
                  <a:schemeClr val="bg1"/>
                </a:solidFill>
                <a:latin typeface="Comic Sans MS" pitchFamily="66" charset="0"/>
              </a:rPr>
              <a:t> EM series TFA</a:t>
            </a:r>
          </a:p>
          <a:p>
            <a:pPr lvl="0">
              <a:spcBef>
                <a:spcPct val="0"/>
              </a:spcBef>
            </a:pPr>
            <a:endParaRPr lang="en-US" sz="2400" cap="all" dirty="0" smtClean="0">
              <a:solidFill>
                <a:schemeClr val="bg1"/>
              </a:solidFill>
              <a:latin typeface="Comic Sans MS" pitchFamily="66" charset="0"/>
            </a:endParaRPr>
          </a:p>
          <a:p>
            <a:pPr lvl="0">
              <a:spcBef>
                <a:spcPct val="0"/>
              </a:spcBef>
              <a:buFont typeface="Wingdings" pitchFamily="2" charset="2"/>
              <a:buChar char="v"/>
            </a:pPr>
            <a:r>
              <a:rPr kumimoji="0" lang="en-US" sz="2400" b="0" i="0" u="none" strike="noStrike" kern="1200" cap="all" spc="0" normalizeH="0" baseline="0" noProof="0" dirty="0" smtClean="0">
                <a:ln>
                  <a:noFill/>
                </a:ln>
                <a:solidFill>
                  <a:schemeClr val="bg1"/>
                </a:solidFill>
                <a:effectLst/>
                <a:uLnTx/>
                <a:uFillTx/>
                <a:latin typeface="Comic Sans MS" pitchFamily="66" charset="0"/>
                <a:ea typeface="+mj-ea"/>
                <a:cs typeface="+mj-cs"/>
              </a:rPr>
              <a:t>EM SERIES DRYING CHAMBER</a:t>
            </a:r>
            <a:endParaRPr kumimoji="0" lang="en-US" sz="2400" b="0" i="0" u="none" strike="noStrike" kern="1200" cap="all" spc="0" normalizeH="0" baseline="0" noProof="0" dirty="0">
              <a:ln>
                <a:noFill/>
              </a:ln>
              <a:solidFill>
                <a:schemeClr val="bg1"/>
              </a:solidFill>
              <a:effectLst/>
              <a:uLnTx/>
              <a:uFillTx/>
              <a:latin typeface="Comic Sans MS" pitchFamily="66" charset="0"/>
              <a:ea typeface="+mj-ea"/>
              <a:cs typeface="+mj-cs"/>
            </a:endParaRPr>
          </a:p>
        </p:txBody>
      </p:sp>
      <p:pic>
        <p:nvPicPr>
          <p:cNvPr id="11" name="Picture 2" descr="\\Contecsales\d\Amit\Exhibition\2018-CPHI\reply to clients\images\image 2.jpg"/>
          <p:cNvPicPr>
            <a:picLocks noChangeAspect="1" noChangeArrowheads="1"/>
          </p:cNvPicPr>
          <p:nvPr/>
        </p:nvPicPr>
        <p:blipFill>
          <a:blip r:embed="rId2" cstate="print"/>
          <a:srcRect b="2711"/>
          <a:stretch>
            <a:fillRect/>
          </a:stretch>
        </p:blipFill>
        <p:spPr bwMode="auto">
          <a:xfrm>
            <a:off x="304800" y="2438400"/>
            <a:ext cx="3713871" cy="2438400"/>
          </a:xfrm>
          <a:prstGeom prst="rect">
            <a:avLst/>
          </a:prstGeom>
          <a:noFill/>
          <a:ln w="31750">
            <a:solidFill>
              <a:schemeClr val="bg1"/>
            </a:solidFill>
          </a:ln>
        </p:spPr>
      </p:pic>
      <p:sp>
        <p:nvSpPr>
          <p:cNvPr id="7" name="TextBox 6"/>
          <p:cNvSpPr txBox="1"/>
          <p:nvPr/>
        </p:nvSpPr>
        <p:spPr>
          <a:xfrm>
            <a:off x="838200" y="5105400"/>
            <a:ext cx="2536272" cy="369332"/>
          </a:xfrm>
          <a:prstGeom prst="rect">
            <a:avLst/>
          </a:prstGeom>
          <a:noFill/>
        </p:spPr>
        <p:txBody>
          <a:bodyPr wrap="none" rtlCol="0">
            <a:spAutoFit/>
          </a:bodyPr>
          <a:lstStyle/>
          <a:p>
            <a:r>
              <a:rPr lang="en-US" cap="all" dirty="0" smtClean="0">
                <a:solidFill>
                  <a:schemeClr val="bg1"/>
                </a:solidFill>
                <a:latin typeface="Comic Sans MS" pitchFamily="66" charset="0"/>
              </a:rPr>
              <a:t>EM series chiller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stretch>
            <a:fillRect/>
          </a:stretch>
        </p:blipFill>
        <p:spPr>
          <a:xfrm>
            <a:off x="7086600" y="1524000"/>
            <a:ext cx="622285" cy="504825"/>
          </a:xfrm>
          <a:prstGeom prst="rect">
            <a:avLst/>
          </a:prstGeom>
        </p:spPr>
      </p:pic>
      <p:sp>
        <p:nvSpPr>
          <p:cNvPr id="5" name="Oval 4"/>
          <p:cNvSpPr/>
          <p:nvPr/>
        </p:nvSpPr>
        <p:spPr>
          <a:xfrm>
            <a:off x="1981200" y="990600"/>
            <a:ext cx="838200" cy="685800"/>
          </a:xfrm>
          <a:prstGeom prst="ellipse">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EM 01</a:t>
            </a:r>
          </a:p>
          <a:p>
            <a:pPr algn="ctr"/>
            <a:r>
              <a:rPr lang="en-US" sz="1200" dirty="0" smtClean="0">
                <a:solidFill>
                  <a:schemeClr val="tx1"/>
                </a:solidFill>
                <a:latin typeface="Times New Roman" pitchFamily="18" charset="0"/>
                <a:cs typeface="Times New Roman" pitchFamily="18" charset="0"/>
              </a:rPr>
              <a:t>24kW</a:t>
            </a:r>
            <a:endParaRPr lang="en-US" sz="1200" dirty="0">
              <a:solidFill>
                <a:schemeClr val="tx1"/>
              </a:solidFill>
              <a:latin typeface="Times New Roman" pitchFamily="18" charset="0"/>
              <a:cs typeface="Times New Roman" pitchFamily="18" charset="0"/>
            </a:endParaRPr>
          </a:p>
        </p:txBody>
      </p:sp>
      <p:sp>
        <p:nvSpPr>
          <p:cNvPr id="6" name="Oval 5"/>
          <p:cNvSpPr/>
          <p:nvPr/>
        </p:nvSpPr>
        <p:spPr>
          <a:xfrm>
            <a:off x="1981200" y="1981200"/>
            <a:ext cx="838200" cy="685800"/>
          </a:xfrm>
          <a:prstGeom prst="ellipse">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EM 02</a:t>
            </a:r>
          </a:p>
          <a:p>
            <a:pPr algn="ctr"/>
            <a:r>
              <a:rPr lang="en-US" sz="1200" dirty="0">
                <a:solidFill>
                  <a:schemeClr val="tx1"/>
                </a:solidFill>
                <a:latin typeface="Times New Roman" pitchFamily="18" charset="0"/>
                <a:cs typeface="Times New Roman" pitchFamily="18" charset="0"/>
              </a:rPr>
              <a:t>2</a:t>
            </a:r>
            <a:r>
              <a:rPr lang="en-US" sz="1200" dirty="0" smtClean="0">
                <a:solidFill>
                  <a:schemeClr val="tx1"/>
                </a:solidFill>
                <a:latin typeface="Times New Roman" pitchFamily="18" charset="0"/>
                <a:cs typeface="Times New Roman" pitchFamily="18" charset="0"/>
              </a:rPr>
              <a:t>4KW</a:t>
            </a:r>
            <a:endParaRPr lang="en-US" sz="1200" dirty="0">
              <a:solidFill>
                <a:schemeClr val="tx1"/>
              </a:solidFill>
              <a:latin typeface="Times New Roman" pitchFamily="18" charset="0"/>
              <a:cs typeface="Times New Roman" pitchFamily="18" charset="0"/>
            </a:endParaRPr>
          </a:p>
        </p:txBody>
      </p:sp>
      <p:sp>
        <p:nvSpPr>
          <p:cNvPr id="7" name="Oval 6"/>
          <p:cNvSpPr/>
          <p:nvPr/>
        </p:nvSpPr>
        <p:spPr>
          <a:xfrm>
            <a:off x="1905000" y="3124200"/>
            <a:ext cx="838200" cy="685800"/>
          </a:xfrm>
          <a:prstGeom prst="ellipse">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EM 03</a:t>
            </a:r>
          </a:p>
          <a:p>
            <a:pPr algn="ctr"/>
            <a:r>
              <a:rPr lang="en-US" sz="1200" dirty="0">
                <a:solidFill>
                  <a:schemeClr val="tx1"/>
                </a:solidFill>
                <a:latin typeface="Times New Roman" pitchFamily="18" charset="0"/>
                <a:cs typeface="Times New Roman" pitchFamily="18" charset="0"/>
              </a:rPr>
              <a:t>2</a:t>
            </a:r>
            <a:r>
              <a:rPr lang="en-US" sz="1200" dirty="0" smtClean="0">
                <a:solidFill>
                  <a:schemeClr val="tx1"/>
                </a:solidFill>
                <a:latin typeface="Times New Roman" pitchFamily="18" charset="0"/>
                <a:cs typeface="Times New Roman" pitchFamily="18" charset="0"/>
              </a:rPr>
              <a:t>4KW</a:t>
            </a:r>
            <a:endParaRPr lang="en-US" sz="1200" dirty="0">
              <a:solidFill>
                <a:schemeClr val="tx1"/>
              </a:solidFill>
              <a:latin typeface="Times New Roman" pitchFamily="18" charset="0"/>
              <a:cs typeface="Times New Roman" pitchFamily="18" charset="0"/>
            </a:endParaRPr>
          </a:p>
        </p:txBody>
      </p:sp>
      <p:sp>
        <p:nvSpPr>
          <p:cNvPr id="8" name="Oval 7"/>
          <p:cNvSpPr/>
          <p:nvPr/>
        </p:nvSpPr>
        <p:spPr>
          <a:xfrm>
            <a:off x="1905000" y="4267200"/>
            <a:ext cx="838200" cy="685800"/>
          </a:xfrm>
          <a:prstGeom prst="ellipse">
            <a:avLst/>
          </a:prstGeom>
          <a:solidFill>
            <a:schemeClr val="accent5">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 EM 04</a:t>
            </a:r>
          </a:p>
          <a:p>
            <a:pPr algn="ctr"/>
            <a:r>
              <a:rPr lang="en-US" sz="1200" dirty="0">
                <a:solidFill>
                  <a:schemeClr val="tx1"/>
                </a:solidFill>
                <a:latin typeface="Times New Roman" pitchFamily="18" charset="0"/>
                <a:cs typeface="Times New Roman" pitchFamily="18" charset="0"/>
              </a:rPr>
              <a:t>2</a:t>
            </a:r>
            <a:r>
              <a:rPr lang="en-US" sz="1200" dirty="0" smtClean="0">
                <a:solidFill>
                  <a:schemeClr val="tx1"/>
                </a:solidFill>
                <a:latin typeface="Times New Roman" pitchFamily="18" charset="0"/>
                <a:cs typeface="Times New Roman" pitchFamily="18" charset="0"/>
              </a:rPr>
              <a:t>4KW</a:t>
            </a:r>
            <a:endParaRPr lang="en-US" sz="1200" dirty="0">
              <a:solidFill>
                <a:schemeClr val="tx1"/>
              </a:solidFill>
              <a:latin typeface="Times New Roman" pitchFamily="18" charset="0"/>
              <a:cs typeface="Times New Roman" pitchFamily="18" charset="0"/>
            </a:endParaRPr>
          </a:p>
        </p:txBody>
      </p:sp>
      <p:cxnSp>
        <p:nvCxnSpPr>
          <p:cNvPr id="9" name="Straight Arrow Connector 8"/>
          <p:cNvCxnSpPr/>
          <p:nvPr/>
        </p:nvCxnSpPr>
        <p:spPr>
          <a:xfrm rot="16200000" flipV="1">
            <a:off x="1736981" y="701419"/>
            <a:ext cx="1588" cy="73235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1447800" y="2057400"/>
            <a:ext cx="6858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1371600" y="3200400"/>
            <a:ext cx="6858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1371600" y="4343400"/>
            <a:ext cx="685800" cy="1"/>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71600" y="1524000"/>
            <a:ext cx="685802" cy="1"/>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71600" y="2514600"/>
            <a:ext cx="6858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71600" y="3657600"/>
            <a:ext cx="6096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images.jpg"/>
          <p:cNvPicPr>
            <a:picLocks noChangeAspect="1"/>
          </p:cNvPicPr>
          <p:nvPr/>
        </p:nvPicPr>
        <p:blipFill>
          <a:blip r:embed="rId2"/>
          <a:stretch>
            <a:fillRect/>
          </a:stretch>
        </p:blipFill>
        <p:spPr>
          <a:xfrm>
            <a:off x="7086600" y="2057400"/>
            <a:ext cx="622285" cy="504825"/>
          </a:xfrm>
          <a:prstGeom prst="rect">
            <a:avLst/>
          </a:prstGeom>
        </p:spPr>
      </p:pic>
      <p:pic>
        <p:nvPicPr>
          <p:cNvPr id="17" name="Picture 16" descr="images (1).jpg"/>
          <p:cNvPicPr>
            <a:picLocks noChangeAspect="1"/>
          </p:cNvPicPr>
          <p:nvPr/>
        </p:nvPicPr>
        <p:blipFill>
          <a:blip r:embed="rId3"/>
          <a:stretch>
            <a:fillRect/>
          </a:stretch>
        </p:blipFill>
        <p:spPr>
          <a:xfrm>
            <a:off x="4953000" y="4648200"/>
            <a:ext cx="884465" cy="495300"/>
          </a:xfrm>
          <a:prstGeom prst="rect">
            <a:avLst/>
          </a:prstGeom>
        </p:spPr>
      </p:pic>
      <p:pic>
        <p:nvPicPr>
          <p:cNvPr id="18" name="Picture 17" descr="images (1).jpg"/>
          <p:cNvPicPr>
            <a:picLocks noChangeAspect="1"/>
          </p:cNvPicPr>
          <p:nvPr/>
        </p:nvPicPr>
        <p:blipFill>
          <a:blip r:embed="rId3"/>
          <a:stretch>
            <a:fillRect/>
          </a:stretch>
        </p:blipFill>
        <p:spPr>
          <a:xfrm>
            <a:off x="4953000" y="5181600"/>
            <a:ext cx="884465" cy="495300"/>
          </a:xfrm>
          <a:prstGeom prst="rect">
            <a:avLst/>
          </a:prstGeom>
        </p:spPr>
      </p:pic>
      <p:cxnSp>
        <p:nvCxnSpPr>
          <p:cNvPr id="19" name="Straight Connector 18"/>
          <p:cNvCxnSpPr/>
          <p:nvPr/>
        </p:nvCxnSpPr>
        <p:spPr>
          <a:xfrm>
            <a:off x="5715000" y="54102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15000" y="48768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5601494" y="5600700"/>
            <a:ext cx="14470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7773194" y="4648200"/>
            <a:ext cx="2437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144294" y="46855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953000" y="2819400"/>
            <a:ext cx="609600" cy="762000"/>
          </a:xfrm>
          <a:prstGeom prst="roundRect">
            <a:avLst/>
          </a:prstGeom>
          <a:solidFill>
            <a:srgbClr val="FF5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HOT SIDE</a:t>
            </a:r>
            <a:endParaRPr lang="en-US" sz="1200" dirty="0">
              <a:solidFill>
                <a:schemeClr val="tx1"/>
              </a:solidFill>
              <a:latin typeface="Times New Roman" pitchFamily="18" charset="0"/>
              <a:cs typeface="Times New Roman" pitchFamily="18" charset="0"/>
            </a:endParaRPr>
          </a:p>
        </p:txBody>
      </p:sp>
      <p:sp>
        <p:nvSpPr>
          <p:cNvPr id="25" name="Rounded Rectangle 24"/>
          <p:cNvSpPr/>
          <p:nvPr/>
        </p:nvSpPr>
        <p:spPr>
          <a:xfrm>
            <a:off x="5562600" y="2819400"/>
            <a:ext cx="685800" cy="762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COLD SIDE</a:t>
            </a:r>
            <a:endParaRPr lang="en-US" sz="1200" dirty="0">
              <a:solidFill>
                <a:schemeClr val="tx1"/>
              </a:solidFill>
              <a:latin typeface="Times New Roman" pitchFamily="18" charset="0"/>
              <a:cs typeface="Times New Roman" pitchFamily="18" charset="0"/>
            </a:endParaRPr>
          </a:p>
        </p:txBody>
      </p:sp>
      <p:cxnSp>
        <p:nvCxnSpPr>
          <p:cNvPr id="26" name="Straight Connector 25"/>
          <p:cNvCxnSpPr/>
          <p:nvPr/>
        </p:nvCxnSpPr>
        <p:spPr>
          <a:xfrm rot="5400000">
            <a:off x="3161506" y="4914900"/>
            <a:ext cx="28201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0" y="3505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0" y="6324600"/>
            <a:ext cx="1752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543800" y="5029200"/>
            <a:ext cx="990600" cy="457200"/>
          </a:xfrm>
          <a:prstGeom prst="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543800" y="5105400"/>
            <a:ext cx="121920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AHU - 01</a:t>
            </a:r>
            <a:endParaRPr lang="en-US" sz="1600" dirty="0">
              <a:latin typeface="Times New Roman" pitchFamily="18" charset="0"/>
              <a:cs typeface="Times New Roman" pitchFamily="18" charset="0"/>
            </a:endParaRPr>
          </a:p>
        </p:txBody>
      </p:sp>
      <p:sp>
        <p:nvSpPr>
          <p:cNvPr id="31" name="Rectangle 30"/>
          <p:cNvSpPr/>
          <p:nvPr/>
        </p:nvSpPr>
        <p:spPr>
          <a:xfrm>
            <a:off x="7543800" y="5638800"/>
            <a:ext cx="990600" cy="457200"/>
          </a:xfrm>
          <a:prstGeom prst="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543800" y="5715000"/>
            <a:ext cx="1050288" cy="369332"/>
          </a:xfrm>
          <a:prstGeom prst="rect">
            <a:avLst/>
          </a:prstGeom>
          <a:noFill/>
        </p:spPr>
        <p:txBody>
          <a:bodyPr wrap="none" rtlCol="0">
            <a:spAutoFit/>
          </a:bodyPr>
          <a:lstStyle/>
          <a:p>
            <a:r>
              <a:rPr lang="en-US" sz="1600" dirty="0" smtClean="0">
                <a:latin typeface="Times New Roman" pitchFamily="18" charset="0"/>
                <a:cs typeface="Times New Roman" pitchFamily="18" charset="0"/>
              </a:rPr>
              <a:t>AHU</a:t>
            </a:r>
            <a:r>
              <a:rPr lang="en-US" dirty="0" smtClean="0">
                <a:latin typeface="Times New Roman" pitchFamily="18" charset="0"/>
                <a:cs typeface="Times New Roman" pitchFamily="18" charset="0"/>
              </a:rPr>
              <a:t> - </a:t>
            </a:r>
            <a:r>
              <a:rPr lang="en-US" sz="1600" dirty="0" smtClean="0">
                <a:latin typeface="Times New Roman" pitchFamily="18" charset="0"/>
                <a:cs typeface="Times New Roman" pitchFamily="18" charset="0"/>
              </a:rPr>
              <a:t>02</a:t>
            </a:r>
            <a:endParaRPr lang="en-US" sz="1600" dirty="0">
              <a:latin typeface="Times New Roman" pitchFamily="18" charset="0"/>
              <a:cs typeface="Times New Roman" pitchFamily="18" charset="0"/>
            </a:endParaRPr>
          </a:p>
        </p:txBody>
      </p:sp>
      <p:cxnSp>
        <p:nvCxnSpPr>
          <p:cNvPr id="33" name="Straight Connector 32"/>
          <p:cNvCxnSpPr/>
          <p:nvPr/>
        </p:nvCxnSpPr>
        <p:spPr>
          <a:xfrm rot="5400000">
            <a:off x="5944394" y="2513806"/>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48400" y="34290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86600" y="52578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86600" y="58674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6249194" y="5029200"/>
            <a:ext cx="1675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638800" y="41910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534400" y="58674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34400" y="52578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29400" y="23622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629400" y="18288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153694" y="1713706"/>
            <a:ext cx="205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5" idx="3"/>
          </p:cNvCxnSpPr>
          <p:nvPr/>
        </p:nvCxnSpPr>
        <p:spPr>
          <a:xfrm>
            <a:off x="6248400" y="32004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706394" y="1599406"/>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86200" y="1066800"/>
            <a:ext cx="3352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258094" y="3694906"/>
            <a:ext cx="525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33800" y="63246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67000" y="16002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667000" y="25908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590800" y="37338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90800" y="48768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352800" y="6858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19894" y="3619500"/>
            <a:ext cx="5866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200400" y="6553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590800" y="43434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590800" y="32004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90800" y="19812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90800" y="9906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0" name="Right Arrow 59"/>
          <p:cNvSpPr/>
          <p:nvPr/>
        </p:nvSpPr>
        <p:spPr>
          <a:xfrm>
            <a:off x="6705600" y="1752600"/>
            <a:ext cx="222504" cy="70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5400000">
            <a:off x="3663696" y="1975104"/>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10800000">
            <a:off x="4419600" y="990600"/>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4959096" y="2203704"/>
            <a:ext cx="445008" cy="152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4114800" y="609600"/>
            <a:ext cx="445008" cy="152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a:off x="2819400" y="914400"/>
            <a:ext cx="445008" cy="152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a:off x="2819400" y="1905000"/>
            <a:ext cx="445008" cy="152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2819400" y="3124200"/>
            <a:ext cx="445008" cy="152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a:off x="2819400" y="4267200"/>
            <a:ext cx="445008" cy="152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rot="16200000">
            <a:off x="6406896" y="2737104"/>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rot="10800000">
            <a:off x="6096000" y="990600"/>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3663696" y="4184904"/>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10800000">
            <a:off x="2819400" y="1524000"/>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rot="10800000">
            <a:off x="2819400" y="2514600"/>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rot="10800000">
            <a:off x="2819400" y="3657600"/>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rot="10800000">
            <a:off x="2819400" y="4800600"/>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Arrow 75"/>
          <p:cNvSpPr/>
          <p:nvPr/>
        </p:nvSpPr>
        <p:spPr>
          <a:xfrm rot="5400000">
            <a:off x="4349496" y="4642104"/>
            <a:ext cx="445008"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Arrow 76"/>
          <p:cNvSpPr/>
          <p:nvPr/>
        </p:nvSpPr>
        <p:spPr>
          <a:xfrm>
            <a:off x="5334000" y="6248400"/>
            <a:ext cx="445008"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77"/>
          <p:cNvSpPr/>
          <p:nvPr/>
        </p:nvSpPr>
        <p:spPr>
          <a:xfrm>
            <a:off x="6248400" y="4114800"/>
            <a:ext cx="445008"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Arrow 78"/>
          <p:cNvSpPr/>
          <p:nvPr/>
        </p:nvSpPr>
        <p:spPr>
          <a:xfrm rot="5400000">
            <a:off x="6864096" y="4718304"/>
            <a:ext cx="445008"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Arrow 79"/>
          <p:cNvSpPr/>
          <p:nvPr/>
        </p:nvSpPr>
        <p:spPr>
          <a:xfrm rot="16200000">
            <a:off x="8769096" y="4794504"/>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p:cNvSpPr/>
          <p:nvPr/>
        </p:nvSpPr>
        <p:spPr>
          <a:xfrm rot="10800000">
            <a:off x="7162800" y="3352800"/>
            <a:ext cx="4450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a:off x="6705600" y="2209800"/>
            <a:ext cx="222504" cy="70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543800" y="6248400"/>
            <a:ext cx="990600" cy="457200"/>
          </a:xfrm>
          <a:prstGeom prst="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7543800" y="6324600"/>
            <a:ext cx="979755"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AHU – N</a:t>
            </a:r>
            <a:endParaRPr lang="en-US" sz="1600" dirty="0">
              <a:latin typeface="Times New Roman" pitchFamily="18" charset="0"/>
              <a:cs typeface="Times New Roman" pitchFamily="18" charset="0"/>
            </a:endParaRPr>
          </a:p>
        </p:txBody>
      </p:sp>
      <p:cxnSp>
        <p:nvCxnSpPr>
          <p:cNvPr id="85" name="Straight Connector 84"/>
          <p:cNvCxnSpPr/>
          <p:nvPr/>
        </p:nvCxnSpPr>
        <p:spPr>
          <a:xfrm>
            <a:off x="8915400" y="6553200"/>
            <a:ext cx="76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7696200" y="457200"/>
            <a:ext cx="1143000" cy="1066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PLC  based  Control Unit</a:t>
            </a:r>
            <a:endParaRPr lang="en-US" sz="1400" b="1" dirty="0">
              <a:solidFill>
                <a:schemeClr val="tx1"/>
              </a:solidFill>
            </a:endParaRPr>
          </a:p>
        </p:txBody>
      </p:sp>
      <p:sp>
        <p:nvSpPr>
          <p:cNvPr id="87" name="Oval 86"/>
          <p:cNvSpPr/>
          <p:nvPr/>
        </p:nvSpPr>
        <p:spPr>
          <a:xfrm>
            <a:off x="7010400" y="6248400"/>
            <a:ext cx="457200" cy="457200"/>
          </a:xfrm>
          <a:prstGeom prst="ellipse">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solidFill>
                <a:schemeClr val="tx1"/>
              </a:solidFill>
            </a:endParaRPr>
          </a:p>
        </p:txBody>
      </p:sp>
      <p:cxnSp>
        <p:nvCxnSpPr>
          <p:cNvPr id="88" name="Straight Arrow Connector 87"/>
          <p:cNvCxnSpPr>
            <a:endCxn id="87" idx="2"/>
          </p:cNvCxnSpPr>
          <p:nvPr/>
        </p:nvCxnSpPr>
        <p:spPr>
          <a:xfrm flipV="1">
            <a:off x="6705600" y="6477000"/>
            <a:ext cx="3048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7049691" y="5980509"/>
            <a:ext cx="75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7049691" y="6132909"/>
            <a:ext cx="75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7049691" y="6285309"/>
            <a:ext cx="75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049691" y="6437709"/>
            <a:ext cx="75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8954691" y="5904309"/>
            <a:ext cx="75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8954691" y="6056709"/>
            <a:ext cx="75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8954691" y="6209109"/>
            <a:ext cx="75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8954691" y="6361509"/>
            <a:ext cx="75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8954691" y="6513909"/>
            <a:ext cx="75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763000" y="65532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610600" y="65532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391400" y="64770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239000" y="64770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086600" y="64770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371600" y="4800600"/>
            <a:ext cx="6096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4" name="Picture 103" descr="blue-star-condensing-unit-500x500.jpg"/>
          <p:cNvPicPr>
            <a:picLocks noChangeAspect="1"/>
          </p:cNvPicPr>
          <p:nvPr/>
        </p:nvPicPr>
        <p:blipFill>
          <a:blip r:embed="rId4" cstate="print"/>
          <a:stretch>
            <a:fillRect/>
          </a:stretch>
        </p:blipFill>
        <p:spPr>
          <a:xfrm>
            <a:off x="228600" y="838200"/>
            <a:ext cx="1179840" cy="927354"/>
          </a:xfrm>
          <a:prstGeom prst="rect">
            <a:avLst/>
          </a:prstGeom>
          <a:noFill/>
        </p:spPr>
      </p:pic>
      <p:pic>
        <p:nvPicPr>
          <p:cNvPr id="105" name="Picture 104" descr="blue-star-condensing-unit-500x500.jpg"/>
          <p:cNvPicPr>
            <a:picLocks noChangeAspect="1"/>
          </p:cNvPicPr>
          <p:nvPr/>
        </p:nvPicPr>
        <p:blipFill>
          <a:blip r:embed="rId4" cstate="print"/>
          <a:stretch>
            <a:fillRect/>
          </a:stretch>
        </p:blipFill>
        <p:spPr>
          <a:xfrm>
            <a:off x="228600" y="1828800"/>
            <a:ext cx="1179840" cy="927354"/>
          </a:xfrm>
          <a:prstGeom prst="rect">
            <a:avLst/>
          </a:prstGeom>
          <a:noFill/>
        </p:spPr>
      </p:pic>
      <p:pic>
        <p:nvPicPr>
          <p:cNvPr id="106" name="Picture 105" descr="blue-star-condensing-unit-500x500.jpg"/>
          <p:cNvPicPr>
            <a:picLocks noChangeAspect="1"/>
          </p:cNvPicPr>
          <p:nvPr/>
        </p:nvPicPr>
        <p:blipFill>
          <a:blip r:embed="rId4" cstate="print"/>
          <a:stretch>
            <a:fillRect/>
          </a:stretch>
        </p:blipFill>
        <p:spPr>
          <a:xfrm>
            <a:off x="228600" y="2971800"/>
            <a:ext cx="1179840" cy="927354"/>
          </a:xfrm>
          <a:prstGeom prst="rect">
            <a:avLst/>
          </a:prstGeom>
          <a:noFill/>
        </p:spPr>
      </p:pic>
      <p:pic>
        <p:nvPicPr>
          <p:cNvPr id="107" name="Picture 106" descr="blue-star-condensing-unit-500x500.jpg"/>
          <p:cNvPicPr>
            <a:picLocks noChangeAspect="1"/>
          </p:cNvPicPr>
          <p:nvPr/>
        </p:nvPicPr>
        <p:blipFill>
          <a:blip r:embed="rId4" cstate="print"/>
          <a:stretch>
            <a:fillRect/>
          </a:stretch>
        </p:blipFill>
        <p:spPr>
          <a:xfrm>
            <a:off x="228600" y="4114800"/>
            <a:ext cx="1179840" cy="927354"/>
          </a:xfrm>
          <a:prstGeom prst="rect">
            <a:avLst/>
          </a:prstGeom>
          <a:noFill/>
        </p:spPr>
      </p:pic>
      <p:sp>
        <p:nvSpPr>
          <p:cNvPr id="111" name="TextBox 110"/>
          <p:cNvSpPr txBox="1"/>
          <p:nvPr/>
        </p:nvSpPr>
        <p:spPr>
          <a:xfrm>
            <a:off x="5181600" y="6488668"/>
            <a:ext cx="1487523" cy="369332"/>
          </a:xfrm>
          <a:prstGeom prst="rect">
            <a:avLst/>
          </a:prstGeom>
          <a:noFill/>
        </p:spPr>
        <p:txBody>
          <a:bodyPr wrap="none" rtlCol="0">
            <a:spAutoFit/>
          </a:bodyPr>
          <a:lstStyle/>
          <a:p>
            <a:r>
              <a:rPr lang="en-US" dirty="0" smtClean="0"/>
              <a:t>Detail View A </a:t>
            </a:r>
            <a:endParaRPr lang="en-US" dirty="0"/>
          </a:p>
        </p:txBody>
      </p:sp>
      <p:sp>
        <p:nvSpPr>
          <p:cNvPr id="114" name="Title 1"/>
          <p:cNvSpPr txBox="1">
            <a:spLocks/>
          </p:cNvSpPr>
          <p:nvPr/>
        </p:nvSpPr>
        <p:spPr>
          <a:xfrm>
            <a:off x="3200400" y="-152400"/>
            <a:ext cx="3657600" cy="6096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mj-lt"/>
                <a:ea typeface="+mj-ea"/>
                <a:cs typeface="Times New Roman" pitchFamily="18" charset="0"/>
              </a:rPr>
              <a:t>ENERGY MULTIPLIER SLD</a:t>
            </a:r>
            <a:endParaRPr kumimoji="0" lang="en-US" sz="2000" b="1" i="0" u="none" strike="noStrike" kern="1200" cap="none" spc="0" normalizeH="0" baseline="0" noProof="0" dirty="0">
              <a:ln>
                <a:noFill/>
              </a:ln>
              <a:effectLst/>
              <a:uLnTx/>
              <a:uFillTx/>
              <a:latin typeface="+mj-lt"/>
              <a:ea typeface="+mj-ea"/>
              <a:cs typeface="Times New Roman" pitchFamily="18" charset="0"/>
            </a:endParaRPr>
          </a:p>
        </p:txBody>
      </p:sp>
      <p:sp>
        <p:nvSpPr>
          <p:cNvPr id="115" name="Oval 114"/>
          <p:cNvSpPr/>
          <p:nvPr/>
        </p:nvSpPr>
        <p:spPr>
          <a:xfrm>
            <a:off x="1143000" y="533400"/>
            <a:ext cx="24384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0" y="152400"/>
            <a:ext cx="1591590" cy="369332"/>
          </a:xfrm>
          <a:prstGeom prst="rect">
            <a:avLst/>
          </a:prstGeom>
          <a:noFill/>
        </p:spPr>
        <p:txBody>
          <a:bodyPr wrap="none" rtlCol="0">
            <a:spAutoFit/>
          </a:bodyPr>
          <a:lstStyle/>
          <a:p>
            <a:r>
              <a:rPr lang="en-US" dirty="0" smtClean="0"/>
              <a:t>Detail View B </a:t>
            </a:r>
            <a:endParaRPr lang="en-US" dirty="0"/>
          </a:p>
        </p:txBody>
      </p:sp>
      <p:cxnSp>
        <p:nvCxnSpPr>
          <p:cNvPr id="117" name="Straight Arrow Connector 116"/>
          <p:cNvCxnSpPr>
            <a:endCxn id="115" idx="1"/>
          </p:cNvCxnSpPr>
          <p:nvPr/>
        </p:nvCxnSpPr>
        <p:spPr>
          <a:xfrm>
            <a:off x="1219200" y="533400"/>
            <a:ext cx="280896" cy="2008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1600200" y="6096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Refrigerant piping</a:t>
            </a:r>
            <a:endParaRPr lang="en-US" sz="1100" dirty="0">
              <a:latin typeface="Times New Roman" pitchFamily="18" charset="0"/>
              <a:cs typeface="Times New Roman" pitchFamily="18" charset="0"/>
            </a:endParaRPr>
          </a:p>
        </p:txBody>
      </p:sp>
      <p:sp>
        <p:nvSpPr>
          <p:cNvPr id="122" name="TextBox 121"/>
          <p:cNvSpPr txBox="1"/>
          <p:nvPr/>
        </p:nvSpPr>
        <p:spPr>
          <a:xfrm>
            <a:off x="1295400" y="37338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Refrigerant piping</a:t>
            </a:r>
            <a:endParaRPr lang="en-US" sz="1100" dirty="0">
              <a:latin typeface="Times New Roman" pitchFamily="18" charset="0"/>
              <a:cs typeface="Times New Roman" pitchFamily="18" charset="0"/>
            </a:endParaRPr>
          </a:p>
        </p:txBody>
      </p:sp>
      <p:sp>
        <p:nvSpPr>
          <p:cNvPr id="123" name="TextBox 122"/>
          <p:cNvSpPr txBox="1"/>
          <p:nvPr/>
        </p:nvSpPr>
        <p:spPr>
          <a:xfrm>
            <a:off x="1447800" y="27432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Refrigerant piping</a:t>
            </a:r>
            <a:endParaRPr lang="en-US" sz="1100" dirty="0">
              <a:latin typeface="Times New Roman" pitchFamily="18" charset="0"/>
              <a:cs typeface="Times New Roman" pitchFamily="18" charset="0"/>
            </a:endParaRPr>
          </a:p>
        </p:txBody>
      </p:sp>
      <p:sp>
        <p:nvSpPr>
          <p:cNvPr id="124" name="TextBox 123"/>
          <p:cNvSpPr txBox="1"/>
          <p:nvPr/>
        </p:nvSpPr>
        <p:spPr>
          <a:xfrm>
            <a:off x="1295400" y="48768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Refrigerant piping</a:t>
            </a:r>
            <a:endParaRPr lang="en-US" sz="1100" dirty="0">
              <a:latin typeface="Times New Roman" pitchFamily="18" charset="0"/>
              <a:cs typeface="Times New Roman" pitchFamily="18" charset="0"/>
            </a:endParaRPr>
          </a:p>
        </p:txBody>
      </p:sp>
      <p:sp>
        <p:nvSpPr>
          <p:cNvPr id="125" name="TextBox 124"/>
          <p:cNvSpPr txBox="1"/>
          <p:nvPr/>
        </p:nvSpPr>
        <p:spPr>
          <a:xfrm>
            <a:off x="5943600" y="12192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Hot water piping</a:t>
            </a:r>
            <a:endParaRPr lang="en-US" sz="1100" dirty="0">
              <a:latin typeface="Times New Roman" pitchFamily="18" charset="0"/>
              <a:cs typeface="Times New Roman" pitchFamily="18" charset="0"/>
            </a:endParaRPr>
          </a:p>
        </p:txBody>
      </p:sp>
      <p:sp>
        <p:nvSpPr>
          <p:cNvPr id="128" name="TextBox 127"/>
          <p:cNvSpPr txBox="1"/>
          <p:nvPr/>
        </p:nvSpPr>
        <p:spPr>
          <a:xfrm>
            <a:off x="4953000" y="3657600"/>
            <a:ext cx="1524000"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HOT WATER TANK</a:t>
            </a:r>
            <a:endParaRPr lang="en-US" sz="1100" b="1" dirty="0">
              <a:latin typeface="Times New Roman" pitchFamily="18" charset="0"/>
              <a:cs typeface="Times New Roman" pitchFamily="18" charset="0"/>
            </a:endParaRPr>
          </a:p>
        </p:txBody>
      </p:sp>
      <p:sp>
        <p:nvSpPr>
          <p:cNvPr id="129" name="TextBox 128"/>
          <p:cNvSpPr txBox="1"/>
          <p:nvPr/>
        </p:nvSpPr>
        <p:spPr>
          <a:xfrm rot="16200000">
            <a:off x="4482644" y="1613356"/>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Hot water piping</a:t>
            </a:r>
            <a:endParaRPr lang="en-US" sz="1100" dirty="0">
              <a:latin typeface="Times New Roman" pitchFamily="18" charset="0"/>
              <a:cs typeface="Times New Roman" pitchFamily="18" charset="0"/>
            </a:endParaRPr>
          </a:p>
        </p:txBody>
      </p:sp>
      <p:sp>
        <p:nvSpPr>
          <p:cNvPr id="130" name="TextBox 129"/>
          <p:cNvSpPr txBox="1"/>
          <p:nvPr/>
        </p:nvSpPr>
        <p:spPr>
          <a:xfrm>
            <a:off x="3886200" y="28194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Hot water piping</a:t>
            </a:r>
            <a:endParaRPr lang="en-US" sz="1100" dirty="0">
              <a:latin typeface="Times New Roman" pitchFamily="18" charset="0"/>
              <a:cs typeface="Times New Roman" pitchFamily="18" charset="0"/>
            </a:endParaRPr>
          </a:p>
        </p:txBody>
      </p:sp>
      <p:sp>
        <p:nvSpPr>
          <p:cNvPr id="132" name="TextBox 131"/>
          <p:cNvSpPr txBox="1"/>
          <p:nvPr/>
        </p:nvSpPr>
        <p:spPr>
          <a:xfrm>
            <a:off x="2590800" y="27432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Hot water piping</a:t>
            </a:r>
            <a:endParaRPr lang="en-US" sz="1100" dirty="0">
              <a:latin typeface="Times New Roman" pitchFamily="18" charset="0"/>
              <a:cs typeface="Times New Roman" pitchFamily="18" charset="0"/>
            </a:endParaRPr>
          </a:p>
        </p:txBody>
      </p:sp>
      <p:sp>
        <p:nvSpPr>
          <p:cNvPr id="133" name="TextBox 132"/>
          <p:cNvSpPr txBox="1"/>
          <p:nvPr/>
        </p:nvSpPr>
        <p:spPr>
          <a:xfrm>
            <a:off x="2667000" y="49530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Hot water piping</a:t>
            </a:r>
            <a:endParaRPr lang="en-US" sz="1100" dirty="0">
              <a:latin typeface="Times New Roman" pitchFamily="18" charset="0"/>
              <a:cs typeface="Times New Roman" pitchFamily="18" charset="0"/>
            </a:endParaRPr>
          </a:p>
        </p:txBody>
      </p:sp>
      <p:sp>
        <p:nvSpPr>
          <p:cNvPr id="134" name="TextBox 133"/>
          <p:cNvSpPr txBox="1"/>
          <p:nvPr/>
        </p:nvSpPr>
        <p:spPr>
          <a:xfrm>
            <a:off x="2667000" y="38100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Hot water piping</a:t>
            </a:r>
            <a:endParaRPr lang="en-US" sz="1100" dirty="0">
              <a:latin typeface="Times New Roman" pitchFamily="18" charset="0"/>
              <a:cs typeface="Times New Roman" pitchFamily="18" charset="0"/>
            </a:endParaRPr>
          </a:p>
        </p:txBody>
      </p:sp>
      <p:sp>
        <p:nvSpPr>
          <p:cNvPr id="135" name="TextBox 134"/>
          <p:cNvSpPr txBox="1"/>
          <p:nvPr/>
        </p:nvSpPr>
        <p:spPr>
          <a:xfrm>
            <a:off x="7772400" y="35052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Hot water piping</a:t>
            </a:r>
            <a:endParaRPr lang="en-US" sz="1100" dirty="0">
              <a:latin typeface="Times New Roman" pitchFamily="18" charset="0"/>
              <a:cs typeface="Times New Roman" pitchFamily="18" charset="0"/>
            </a:endParaRPr>
          </a:p>
        </p:txBody>
      </p:sp>
      <p:sp>
        <p:nvSpPr>
          <p:cNvPr id="136" name="TextBox 135"/>
          <p:cNvSpPr txBox="1"/>
          <p:nvPr/>
        </p:nvSpPr>
        <p:spPr>
          <a:xfrm>
            <a:off x="4191000" y="6324600"/>
            <a:ext cx="914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Hot water piping</a:t>
            </a:r>
            <a:endParaRPr lang="en-US" sz="1100" dirty="0">
              <a:latin typeface="Times New Roman" pitchFamily="18" charset="0"/>
              <a:cs typeface="Times New Roman" pitchFamily="18" charset="0"/>
            </a:endParaRPr>
          </a:p>
        </p:txBody>
      </p:sp>
      <p:sp>
        <p:nvSpPr>
          <p:cNvPr id="137" name="TextBox 136"/>
          <p:cNvSpPr txBox="1"/>
          <p:nvPr/>
        </p:nvSpPr>
        <p:spPr>
          <a:xfrm>
            <a:off x="6858000" y="2667000"/>
            <a:ext cx="1524000"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PRIMARY PUMPS</a:t>
            </a:r>
            <a:endParaRPr lang="en-US" sz="1100" b="1" dirty="0">
              <a:latin typeface="Times New Roman" pitchFamily="18" charset="0"/>
              <a:cs typeface="Times New Roman" pitchFamily="18" charset="0"/>
            </a:endParaRPr>
          </a:p>
        </p:txBody>
      </p:sp>
      <p:sp>
        <p:nvSpPr>
          <p:cNvPr id="138" name="TextBox 137"/>
          <p:cNvSpPr txBox="1"/>
          <p:nvPr/>
        </p:nvSpPr>
        <p:spPr>
          <a:xfrm>
            <a:off x="4648200" y="5715000"/>
            <a:ext cx="1676400" cy="261610"/>
          </a:xfrm>
          <a:prstGeom prst="rect">
            <a:avLst/>
          </a:prstGeom>
          <a:noFill/>
        </p:spPr>
        <p:txBody>
          <a:bodyPr wrap="square" rtlCol="0">
            <a:spAutoFit/>
          </a:bodyPr>
          <a:lstStyle/>
          <a:p>
            <a:r>
              <a:rPr lang="en-US" sz="1100" b="1" dirty="0" smtClean="0">
                <a:latin typeface="Times New Roman" pitchFamily="18" charset="0"/>
                <a:cs typeface="Times New Roman" pitchFamily="18" charset="0"/>
              </a:rPr>
              <a:t>SECONDARY PUMPS</a:t>
            </a:r>
            <a:endParaRPr lang="en-US" sz="1100" b="1" dirty="0">
              <a:latin typeface="Times New Roman" pitchFamily="18" charset="0"/>
              <a:cs typeface="Times New Roman" pitchFamily="18" charset="0"/>
            </a:endParaRPr>
          </a:p>
        </p:txBody>
      </p:sp>
      <p:sp>
        <p:nvSpPr>
          <p:cNvPr id="139" name="TextBox 138"/>
          <p:cNvSpPr txBox="1"/>
          <p:nvPr/>
        </p:nvSpPr>
        <p:spPr>
          <a:xfrm>
            <a:off x="381000" y="5638800"/>
            <a:ext cx="2819400"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EM – Energy Multiplier</a:t>
            </a:r>
            <a:endParaRPr lang="en-US"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28600"/>
            <a:ext cx="7848600" cy="868362"/>
          </a:xfrm>
        </p:spPr>
        <p:txBody>
          <a:bodyPr>
            <a:noAutofit/>
          </a:bodyPr>
          <a:lstStyle/>
          <a:p>
            <a:r>
              <a:rPr lang="en-US" sz="4000" dirty="0" smtClean="0">
                <a:solidFill>
                  <a:schemeClr val="tx1"/>
                </a:solidFill>
              </a:rPr>
              <a:t>AHU P&amp;I diagram hot water piping</a:t>
            </a:r>
            <a:endParaRPr lang="en-US" sz="4000" dirty="0">
              <a:solidFill>
                <a:schemeClr val="tx1"/>
              </a:solidFill>
            </a:endParaRPr>
          </a:p>
        </p:txBody>
      </p:sp>
      <p:pic>
        <p:nvPicPr>
          <p:cNvPr id="5" name="Content Placeholder 6" descr="Capture.PNG"/>
          <p:cNvPicPr>
            <a:picLocks noGrp="1" noChangeAspect="1"/>
          </p:cNvPicPr>
          <p:nvPr>
            <p:ph idx="1"/>
          </p:nvPr>
        </p:nvPicPr>
        <p:blipFill>
          <a:blip r:embed="rId2"/>
          <a:stretch>
            <a:fillRect/>
          </a:stretch>
        </p:blipFill>
        <p:spPr>
          <a:xfrm>
            <a:off x="304800" y="2590800"/>
            <a:ext cx="5824987" cy="2819400"/>
          </a:xfrm>
          <a:ln>
            <a:solidFill>
              <a:schemeClr val="tx1"/>
            </a:solidFill>
          </a:ln>
        </p:spPr>
      </p:pic>
      <p:sp>
        <p:nvSpPr>
          <p:cNvPr id="6" name="TextBox 5"/>
          <p:cNvSpPr txBox="1"/>
          <p:nvPr/>
        </p:nvSpPr>
        <p:spPr>
          <a:xfrm>
            <a:off x="2209800" y="4495800"/>
            <a:ext cx="1864869" cy="369332"/>
          </a:xfrm>
          <a:prstGeom prst="rect">
            <a:avLst/>
          </a:prstGeom>
          <a:noFill/>
        </p:spPr>
        <p:txBody>
          <a:bodyPr wrap="none" rtlCol="0">
            <a:spAutoFit/>
          </a:bodyPr>
          <a:lstStyle/>
          <a:p>
            <a:r>
              <a:rPr lang="en-US" b="1" dirty="0" smtClean="0"/>
              <a:t>DETAIL VIEW A</a:t>
            </a:r>
            <a:endParaRPr lang="en-US" b="1" dirty="0"/>
          </a:p>
        </p:txBody>
      </p:sp>
      <p:pic>
        <p:nvPicPr>
          <p:cNvPr id="7" name="Picture 6" descr="Capture 2.PNG"/>
          <p:cNvPicPr>
            <a:picLocks noChangeAspect="1"/>
          </p:cNvPicPr>
          <p:nvPr/>
        </p:nvPicPr>
        <p:blipFill>
          <a:blip r:embed="rId3"/>
          <a:stretch>
            <a:fillRect/>
          </a:stretch>
        </p:blipFill>
        <p:spPr>
          <a:xfrm>
            <a:off x="6324600" y="2133600"/>
            <a:ext cx="2706668" cy="327495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mit\contec air flow Site Photos\Indeecon\IMG-20200801-WA0016.jpg"/>
          <p:cNvPicPr>
            <a:picLocks noChangeAspect="1" noChangeArrowheads="1"/>
          </p:cNvPicPr>
          <p:nvPr/>
        </p:nvPicPr>
        <p:blipFill>
          <a:blip r:embed="rId2"/>
          <a:srcRect/>
          <a:stretch>
            <a:fillRect/>
          </a:stretch>
        </p:blipFill>
        <p:spPr bwMode="auto">
          <a:xfrm>
            <a:off x="0" y="0"/>
            <a:ext cx="7416800" cy="5562599"/>
          </a:xfrm>
          <a:prstGeom prst="rect">
            <a:avLst/>
          </a:prstGeom>
          <a:noFill/>
        </p:spPr>
      </p:pic>
      <p:graphicFrame>
        <p:nvGraphicFramePr>
          <p:cNvPr id="6" name="Table 5"/>
          <p:cNvGraphicFramePr>
            <a:graphicFrameLocks noGrp="1"/>
          </p:cNvGraphicFramePr>
          <p:nvPr/>
        </p:nvGraphicFramePr>
        <p:xfrm>
          <a:off x="7391400" y="4800600"/>
          <a:ext cx="1752600" cy="1905001"/>
        </p:xfrm>
        <a:graphic>
          <a:graphicData uri="http://schemas.openxmlformats.org/drawingml/2006/table">
            <a:tbl>
              <a:tblPr/>
              <a:tblGrid>
                <a:gridCol w="312844"/>
                <a:gridCol w="834251"/>
                <a:gridCol w="605505"/>
              </a:tblGrid>
              <a:tr h="377228">
                <a:tc>
                  <a:txBody>
                    <a:bodyPr/>
                    <a:lstStyle/>
                    <a:p>
                      <a:pPr algn="ctr" fontAlgn="ctr"/>
                      <a:r>
                        <a:rPr lang="en-US" sz="1100" b="1" i="0" u="none" strike="noStrike" dirty="0" err="1">
                          <a:solidFill>
                            <a:srgbClr val="000000"/>
                          </a:solidFill>
                          <a:latin typeface="Calibri"/>
                        </a:rPr>
                        <a:t>Sr</a:t>
                      </a:r>
                      <a:r>
                        <a:rPr lang="en-US" sz="1100" b="1" i="0" u="none" strike="noStrike" dirty="0">
                          <a:solidFill>
                            <a:srgbClr val="000000"/>
                          </a:solidFill>
                          <a:latin typeface="Calibri"/>
                        </a:rPr>
                        <a:t> </a:t>
                      </a:r>
                      <a:br>
                        <a:rPr lang="en-US" sz="1100" b="1" i="0" u="none" strike="noStrike" dirty="0">
                          <a:solidFill>
                            <a:srgbClr val="000000"/>
                          </a:solidFill>
                          <a:latin typeface="Calibri"/>
                        </a:rPr>
                      </a:br>
                      <a:r>
                        <a:rPr lang="en-US" sz="1100" b="1" i="0" u="none" strike="noStrike" dirty="0">
                          <a:solidFill>
                            <a:srgbClr val="000000"/>
                          </a:solidFill>
                          <a:latin typeface="Calibri"/>
                        </a:rPr>
                        <a:t>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latin typeface="Calibri"/>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Calibri"/>
                        </a:rPr>
                        <a:t>Value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089">
                <a:tc>
                  <a:txBody>
                    <a:bodyPr/>
                    <a:lstStyle/>
                    <a:p>
                      <a:pPr algn="ctr" fontAlgn="ctr"/>
                      <a:r>
                        <a:rPr lang="en-US" sz="1100" b="0" i="0" u="none" strike="noStrike">
                          <a:solidFill>
                            <a:srgbClr val="000000"/>
                          </a:solidFill>
                          <a:latin typeface="Calibri"/>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Application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100% fresh air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614">
                <a:tc>
                  <a:txBody>
                    <a:bodyPr/>
                    <a:lstStyle/>
                    <a:p>
                      <a:pPr algn="ctr" fontAlgn="ctr"/>
                      <a:r>
                        <a:rPr lang="en-US" sz="1100" b="0" i="0" u="none" strike="noStrike">
                          <a:solidFill>
                            <a:srgbClr val="000000"/>
                          </a:solidFill>
                          <a:latin typeface="Calibri"/>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CFM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1500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614">
                <a:tc>
                  <a:txBody>
                    <a:bodyPr/>
                    <a:lstStyle/>
                    <a:p>
                      <a:pPr algn="ctr" fontAlgn="ctr"/>
                      <a:r>
                        <a:rPr lang="en-US" sz="1100" b="0" i="0" u="none" strike="noStrike">
                          <a:solidFill>
                            <a:srgbClr val="000000"/>
                          </a:solidFill>
                          <a:latin typeface="Calibri"/>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Total 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19.2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614">
                <a:tc>
                  <a:txBody>
                    <a:bodyPr/>
                    <a:lstStyle/>
                    <a:p>
                      <a:pPr algn="ctr" fontAlgn="ctr"/>
                      <a:r>
                        <a:rPr lang="en-US" sz="1100" b="0" i="0" u="none" strike="noStrike">
                          <a:solidFill>
                            <a:srgbClr val="000000"/>
                          </a:solidFill>
                          <a:latin typeface="Calibri"/>
                        </a:rPr>
                        <a:t>3a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CHW 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614">
                <a:tc>
                  <a:txBody>
                    <a:bodyPr/>
                    <a:lstStyle/>
                    <a:p>
                      <a:pPr algn="ctr" fontAlgn="ctr"/>
                      <a:r>
                        <a:rPr lang="en-US" sz="1100" b="0" i="0" u="none" strike="noStrike">
                          <a:solidFill>
                            <a:srgbClr val="000000"/>
                          </a:solidFill>
                          <a:latin typeface="Calibri"/>
                        </a:rPr>
                        <a:t>3b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CDU 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228">
                <a:tc>
                  <a:txBody>
                    <a:bodyPr/>
                    <a:lstStyle/>
                    <a:p>
                      <a:pPr algn="ctr" fontAlgn="ctr"/>
                      <a:r>
                        <a:rPr lang="en-US" sz="1100" b="0" i="0" u="none" strike="noStrike">
                          <a:solidFill>
                            <a:srgbClr val="000000"/>
                          </a:solidFill>
                          <a:latin typeface="Calibri"/>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Calibri"/>
                        </a:rPr>
                        <a:t>Heating </a:t>
                      </a:r>
                      <a:br>
                        <a:rPr lang="en-US" sz="1100" b="0" i="0" u="none" strike="noStrike" dirty="0">
                          <a:solidFill>
                            <a:srgbClr val="000000"/>
                          </a:solidFill>
                          <a:latin typeface="Calibri"/>
                        </a:rPr>
                      </a:br>
                      <a:r>
                        <a:rPr lang="en-US" sz="1100" b="0" i="0" u="none" strike="noStrike" dirty="0">
                          <a:solidFill>
                            <a:srgbClr val="000000"/>
                          </a:solidFill>
                          <a:latin typeface="Calibri"/>
                        </a:rPr>
                        <a:t>KW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38.25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304800" y="5943600"/>
            <a:ext cx="4947958" cy="369332"/>
          </a:xfrm>
          <a:prstGeom prst="rect">
            <a:avLst/>
          </a:prstGeom>
          <a:noFill/>
        </p:spPr>
        <p:txBody>
          <a:bodyPr wrap="none" rtlCol="0">
            <a:spAutoFit/>
          </a:bodyPr>
          <a:lstStyle/>
          <a:p>
            <a:r>
              <a:rPr lang="en-US" dirty="0" smtClean="0"/>
              <a:t>CHW – Chilled water , CDU –Condensing unit,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mit\contec air flow Site Photos\Indeecon\IMG-20200801-WA0012.jpg"/>
          <p:cNvPicPr>
            <a:picLocks noChangeAspect="1" noChangeArrowheads="1"/>
          </p:cNvPicPr>
          <p:nvPr/>
        </p:nvPicPr>
        <p:blipFill>
          <a:blip r:embed="rId2"/>
          <a:srcRect/>
          <a:stretch>
            <a:fillRect/>
          </a:stretch>
        </p:blipFill>
        <p:spPr bwMode="auto">
          <a:xfrm>
            <a:off x="-104775" y="0"/>
            <a:ext cx="9248775" cy="693658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629400" cy="399288"/>
          </a:xfrm>
        </p:spPr>
        <p:txBody>
          <a:bodyPr>
            <a:normAutofit fontScale="90000"/>
          </a:bodyPr>
          <a:lstStyle/>
          <a:p>
            <a:r>
              <a:rPr lang="en-US" sz="2400" b="1" dirty="0" smtClean="0">
                <a:solidFill>
                  <a:schemeClr val="tx1"/>
                </a:solidFill>
                <a:latin typeface="Comic Sans MS" pitchFamily="66" charset="0"/>
              </a:rPr>
              <a:t>Satisfactory performance certificate by Client </a:t>
            </a:r>
            <a:endParaRPr lang="en-US" sz="2400" b="1" dirty="0">
              <a:solidFill>
                <a:schemeClr val="tx1"/>
              </a:solidFill>
              <a:latin typeface="Comic Sans MS" pitchFamily="66" charset="0"/>
            </a:endParaRPr>
          </a:p>
        </p:txBody>
      </p:sp>
      <p:graphicFrame>
        <p:nvGraphicFramePr>
          <p:cNvPr id="2050" name="Object 2"/>
          <p:cNvGraphicFramePr>
            <a:graphicFrameLocks noChangeAspect="1"/>
          </p:cNvGraphicFramePr>
          <p:nvPr/>
        </p:nvGraphicFramePr>
        <p:xfrm>
          <a:off x="1676400" y="546267"/>
          <a:ext cx="4876800" cy="6311733"/>
        </p:xfrm>
        <a:graphic>
          <a:graphicData uri="http://schemas.openxmlformats.org/presentationml/2006/ole">
            <p:oleObj spid="_x0000_s2050" name="Acrobat Document" r:id="rId3" imgW="5829300" imgH="7543800" progId="AcroExch.Document.DC">
              <p:embed/>
            </p:oleObj>
          </a:graphicData>
        </a:graphic>
      </p:graphicFrame>
      <p:pic>
        <p:nvPicPr>
          <p:cNvPr id="6" name="Picture 3" descr="D:\Amit\ENQUIRY\2015\March-2016\1015- Eris Lifesciences\seal.jpg"/>
          <p:cNvPicPr>
            <a:picLocks noChangeAspect="1" noChangeArrowheads="1"/>
          </p:cNvPicPr>
          <p:nvPr/>
        </p:nvPicPr>
        <p:blipFill>
          <a:blip r:embed="rId4"/>
          <a:srcRect/>
          <a:stretch>
            <a:fillRect/>
          </a:stretch>
        </p:blipFill>
        <p:spPr bwMode="auto">
          <a:xfrm rot="928353">
            <a:off x="7021088" y="626384"/>
            <a:ext cx="1540486" cy="200319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D:\Amit\contec air flow Site Photos\Indeecon\IMG-20200801-WA0011.jpg"/>
          <p:cNvPicPr>
            <a:picLocks noChangeAspect="1" noChangeArrowheads="1"/>
          </p:cNvPicPr>
          <p:nvPr/>
        </p:nvPicPr>
        <p:blipFill>
          <a:blip r:embed="rId2"/>
          <a:srcRect l="10833"/>
          <a:stretch>
            <a:fillRect/>
          </a:stretch>
        </p:blipFill>
        <p:spPr bwMode="auto">
          <a:xfrm>
            <a:off x="533400" y="-1"/>
            <a:ext cx="8153400" cy="6858001"/>
          </a:xfrm>
          <a:prstGeom prst="rect">
            <a:avLst/>
          </a:prstGeom>
          <a:noFill/>
        </p:spPr>
      </p:pic>
      <p:sp>
        <p:nvSpPr>
          <p:cNvPr id="5" name="TextBox 4"/>
          <p:cNvSpPr txBox="1"/>
          <p:nvPr/>
        </p:nvSpPr>
        <p:spPr>
          <a:xfrm>
            <a:off x="3810000" y="5486400"/>
            <a:ext cx="2872068" cy="584775"/>
          </a:xfrm>
          <a:prstGeom prst="rect">
            <a:avLst/>
          </a:prstGeom>
          <a:noFill/>
        </p:spPr>
        <p:txBody>
          <a:bodyPr wrap="none" rtlCol="0">
            <a:spAutoFit/>
          </a:bodyPr>
          <a:lstStyle/>
          <a:p>
            <a:r>
              <a:rPr lang="en-US" sz="3200" b="1" dirty="0" smtClean="0">
                <a:solidFill>
                  <a:schemeClr val="bg2"/>
                </a:solidFill>
                <a:latin typeface="Times New Roman" pitchFamily="18" charset="0"/>
                <a:cs typeface="Times New Roman" pitchFamily="18" charset="0"/>
              </a:rPr>
              <a:t>PLC DISPLAY</a:t>
            </a:r>
            <a:endParaRPr lang="en-US" sz="2000" b="1"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mit\contec air flow Site Photos\Indeecon\IMG-20200801-WA00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3810000" y="5486400"/>
            <a:ext cx="2872068" cy="584775"/>
          </a:xfrm>
          <a:prstGeom prst="rect">
            <a:avLst/>
          </a:prstGeom>
          <a:noFill/>
        </p:spPr>
        <p:txBody>
          <a:bodyPr wrap="none" rtlCol="0">
            <a:spAutoFit/>
          </a:bodyPr>
          <a:lstStyle/>
          <a:p>
            <a:r>
              <a:rPr lang="en-US" sz="3200" b="1" dirty="0" smtClean="0">
                <a:solidFill>
                  <a:schemeClr val="bg2"/>
                </a:solidFill>
                <a:latin typeface="Times New Roman" pitchFamily="18" charset="0"/>
                <a:cs typeface="Times New Roman" pitchFamily="18" charset="0"/>
              </a:rPr>
              <a:t>PLC DISPLAY</a:t>
            </a:r>
            <a:endParaRPr lang="en-US" sz="2000" b="1"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ontecsales\d\Amit\energy multiplier ppt\Case-Stud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81000"/>
            <a:ext cx="4572000" cy="533400"/>
          </a:xfrm>
        </p:spPr>
        <p:txBody>
          <a:bodyPr>
            <a:noAutofit/>
          </a:bodyPr>
          <a:lstStyle/>
          <a:p>
            <a:r>
              <a:rPr lang="en-US" sz="4000" dirty="0" smtClean="0">
                <a:solidFill>
                  <a:schemeClr val="tx1"/>
                </a:solidFill>
              </a:rPr>
              <a:t>CASE STUDY</a:t>
            </a:r>
            <a:endParaRPr lang="en-US" sz="4000" dirty="0">
              <a:solidFill>
                <a:schemeClr val="tx1"/>
              </a:solidFill>
            </a:endParaRPr>
          </a:p>
        </p:txBody>
      </p:sp>
      <p:sp>
        <p:nvSpPr>
          <p:cNvPr id="3" name="Content Placeholder 2"/>
          <p:cNvSpPr>
            <a:spLocks noGrp="1"/>
          </p:cNvSpPr>
          <p:nvPr>
            <p:ph idx="1"/>
          </p:nvPr>
        </p:nvSpPr>
        <p:spPr>
          <a:xfrm>
            <a:off x="457200" y="1905000"/>
            <a:ext cx="8229600" cy="4800600"/>
          </a:xfrm>
        </p:spPr>
        <p:txBody>
          <a:bodyPr/>
          <a:lstStyle/>
          <a:p>
            <a:r>
              <a:rPr lang="en-US" dirty="0" smtClean="0">
                <a:latin typeface="Comic Sans MS" pitchFamily="66" charset="0"/>
              </a:rPr>
              <a:t>Client Name : Eris </a:t>
            </a:r>
            <a:r>
              <a:rPr lang="en-US" dirty="0" err="1" smtClean="0">
                <a:latin typeface="Comic Sans MS" pitchFamily="66" charset="0"/>
              </a:rPr>
              <a:t>Lifescience</a:t>
            </a:r>
            <a:r>
              <a:rPr lang="en-US" dirty="0" smtClean="0">
                <a:latin typeface="Comic Sans MS" pitchFamily="66" charset="0"/>
              </a:rPr>
              <a:t> , Kanpur</a:t>
            </a:r>
          </a:p>
          <a:p>
            <a:r>
              <a:rPr lang="en-US" dirty="0" smtClean="0">
                <a:latin typeface="Comic Sans MS" pitchFamily="66" charset="0"/>
              </a:rPr>
              <a:t>No of AHU’s : 13 Nos.</a:t>
            </a:r>
          </a:p>
          <a:p>
            <a:r>
              <a:rPr lang="en-US" dirty="0" smtClean="0">
                <a:latin typeface="Comic Sans MS" pitchFamily="66" charset="0"/>
              </a:rPr>
              <a:t>Monsoon Reheat Required : 94 </a:t>
            </a:r>
            <a:r>
              <a:rPr lang="en-US" dirty="0" err="1" smtClean="0">
                <a:latin typeface="Comic Sans MS" pitchFamily="66" charset="0"/>
              </a:rPr>
              <a:t>Kw</a:t>
            </a:r>
            <a:r>
              <a:rPr lang="en-US" dirty="0" smtClean="0">
                <a:latin typeface="Comic Sans MS" pitchFamily="66" charset="0"/>
              </a:rPr>
              <a:t>.</a:t>
            </a:r>
          </a:p>
          <a:p>
            <a:r>
              <a:rPr lang="en-US" dirty="0" err="1" smtClean="0">
                <a:latin typeface="Comic Sans MS" pitchFamily="66" charset="0"/>
              </a:rPr>
              <a:t>Contec’s</a:t>
            </a:r>
            <a:r>
              <a:rPr lang="en-US" dirty="0" smtClean="0">
                <a:latin typeface="Comic Sans MS" pitchFamily="66" charset="0"/>
              </a:rPr>
              <a:t> Recommendation: Replacement of 94Kw of electrical heaters with hot water generated free of cost.</a:t>
            </a:r>
          </a:p>
          <a:p>
            <a:r>
              <a:rPr lang="en-US" dirty="0" smtClean="0">
                <a:latin typeface="Comic Sans MS" pitchFamily="66" charset="0"/>
              </a:rPr>
              <a:t>Additional Cost incurred : Rs.  11,15,779.</a:t>
            </a:r>
          </a:p>
          <a:p>
            <a:r>
              <a:rPr lang="en-US" dirty="0" smtClean="0">
                <a:latin typeface="Comic Sans MS" pitchFamily="66" charset="0"/>
              </a:rPr>
              <a:t>Annual Saving in rupees : Rs.  16,41,564.</a:t>
            </a:r>
          </a:p>
          <a:p>
            <a:r>
              <a:rPr lang="en-US" dirty="0" smtClean="0">
                <a:latin typeface="Comic Sans MS" pitchFamily="66" charset="0"/>
              </a:rPr>
              <a:t>Payback period in months : 8 months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667000" y="0"/>
            <a:ext cx="3907801" cy="707886"/>
          </a:xfrm>
          <a:prstGeom prst="rect">
            <a:avLst/>
          </a:prstGeom>
          <a:noFill/>
        </p:spPr>
        <p:txBody>
          <a:bodyPr wrap="none" rtlCol="0">
            <a:spAutoFit/>
          </a:bodyPr>
          <a:lstStyle/>
          <a:p>
            <a:r>
              <a:rPr lang="en-US" sz="4000" dirty="0" smtClean="0">
                <a:latin typeface="+mj-lt"/>
              </a:rPr>
              <a:t>BASIS OF DESIGN</a:t>
            </a:r>
            <a:endParaRPr lang="en-US" sz="4000" dirty="0">
              <a:latin typeface="+mj-lt"/>
            </a:endParaRPr>
          </a:p>
        </p:txBody>
      </p:sp>
      <p:pic>
        <p:nvPicPr>
          <p:cNvPr id="3075" name="Picture 3"/>
          <p:cNvPicPr>
            <a:picLocks noChangeAspect="1" noChangeArrowheads="1"/>
          </p:cNvPicPr>
          <p:nvPr/>
        </p:nvPicPr>
        <p:blipFill>
          <a:blip r:embed="rId2"/>
          <a:srcRect/>
          <a:stretch>
            <a:fillRect/>
          </a:stretch>
        </p:blipFill>
        <p:spPr bwMode="auto">
          <a:xfrm>
            <a:off x="1" y="718198"/>
            <a:ext cx="9143999" cy="6087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0"/>
            <a:ext cx="8991600" cy="707886"/>
          </a:xfrm>
          <a:prstGeom prst="rect">
            <a:avLst/>
          </a:prstGeom>
          <a:noFill/>
        </p:spPr>
        <p:txBody>
          <a:bodyPr wrap="square" rtlCol="0">
            <a:spAutoFit/>
          </a:bodyPr>
          <a:lstStyle/>
          <a:p>
            <a:r>
              <a:rPr lang="en-US" sz="4000" dirty="0" smtClean="0"/>
              <a:t>            All new EM series equipments</a:t>
            </a:r>
            <a:endParaRPr lang="en-US" sz="4000" dirty="0">
              <a:latin typeface="Arial" pitchFamily="34" charset="0"/>
              <a:cs typeface="Arial" pitchFamily="34" charset="0"/>
            </a:endParaRPr>
          </a:p>
        </p:txBody>
      </p:sp>
      <p:sp>
        <p:nvSpPr>
          <p:cNvPr id="6" name="Content Placeholder 5"/>
          <p:cNvSpPr>
            <a:spLocks noGrp="1"/>
          </p:cNvSpPr>
          <p:nvPr>
            <p:ph sz="quarter" idx="1"/>
          </p:nvPr>
        </p:nvSpPr>
        <p:spPr>
          <a:xfrm>
            <a:off x="152400" y="2743200"/>
            <a:ext cx="5562600"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None/>
            </a:pPr>
            <a:r>
              <a:rPr lang="en-US" sz="1600" dirty="0" smtClean="0">
                <a:solidFill>
                  <a:schemeClr val="tx1"/>
                </a:solidFill>
                <a:latin typeface="Comic Sans MS" pitchFamily="66" charset="0"/>
                <a:cs typeface="Times New Roman" pitchFamily="18" charset="0"/>
              </a:rPr>
              <a:t>Enables </a:t>
            </a:r>
          </a:p>
          <a:p>
            <a:pPr>
              <a:buNone/>
            </a:pPr>
            <a:r>
              <a:rPr lang="en-US" sz="2000" b="1" dirty="0" smtClean="0">
                <a:solidFill>
                  <a:schemeClr val="tx1"/>
                </a:solidFill>
                <a:latin typeface="Comic Sans MS" pitchFamily="66" charset="0"/>
                <a:cs typeface="Times New Roman" pitchFamily="18" charset="0"/>
              </a:rPr>
              <a:t>Close tolerance temperature &amp; RH control</a:t>
            </a:r>
            <a:endParaRPr lang="en-US" sz="2000" b="1" dirty="0">
              <a:solidFill>
                <a:schemeClr val="tx1"/>
              </a:solidFill>
              <a:latin typeface="Comic Sans MS" pitchFamily="66" charset="0"/>
              <a:cs typeface="Times New Roman" pitchFamily="18" charset="0"/>
            </a:endParaRPr>
          </a:p>
        </p:txBody>
      </p:sp>
      <p:sp>
        <p:nvSpPr>
          <p:cNvPr id="7" name="Content Placeholder 5"/>
          <p:cNvSpPr txBox="1">
            <a:spLocks/>
          </p:cNvSpPr>
          <p:nvPr/>
        </p:nvSpPr>
        <p:spPr>
          <a:xfrm>
            <a:off x="152400" y="762000"/>
            <a:ext cx="5486400" cy="838200"/>
          </a:xfrm>
          <a:prstGeom prst="roundRect">
            <a:avLst/>
          </a:prstGeom>
          <a:solidFill>
            <a:srgbClr val="FF5D5D"/>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274320" marR="0" lvl="0" indent="-27432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1600" dirty="0" smtClean="0">
                <a:solidFill>
                  <a:schemeClr val="tx1"/>
                </a:solidFill>
                <a:latin typeface="Comic Sans MS" pitchFamily="66" charset="0"/>
                <a:cs typeface="Times New Roman" pitchFamily="18" charset="0"/>
              </a:rPr>
              <a:t>Works on </a:t>
            </a:r>
          </a:p>
          <a:p>
            <a:pPr marL="274320" marR="0" lvl="0" indent="-27432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solidFill>
                  <a:schemeClr val="tx1"/>
                </a:solidFill>
                <a:latin typeface="Comic Sans MS" pitchFamily="66" charset="0"/>
                <a:cs typeface="Times New Roman" pitchFamily="18" charset="0"/>
              </a:rPr>
              <a:t>Seamless </a:t>
            </a:r>
            <a:r>
              <a:rPr lang="en-US" sz="2000" b="1" dirty="0" err="1" smtClean="0">
                <a:solidFill>
                  <a:schemeClr val="tx1"/>
                </a:solidFill>
                <a:latin typeface="Comic Sans MS" pitchFamily="66" charset="0"/>
                <a:cs typeface="Times New Roman" pitchFamily="18" charset="0"/>
              </a:rPr>
              <a:t>Ultracool</a:t>
            </a:r>
            <a:r>
              <a:rPr lang="en-US" sz="2000" b="1" dirty="0" smtClean="0">
                <a:solidFill>
                  <a:schemeClr val="tx1"/>
                </a:solidFill>
                <a:latin typeface="Comic Sans MS" pitchFamily="66" charset="0"/>
                <a:cs typeface="Times New Roman" pitchFamily="18" charset="0"/>
              </a:rPr>
              <a:t> condensation</a:t>
            </a:r>
            <a:endParaRPr kumimoji="0" lang="en-US" sz="2000" b="1" i="0" u="none" strike="noStrike" kern="1200" cap="none" spc="0" normalizeH="0" baseline="0" noProof="0" dirty="0">
              <a:ln>
                <a:noFill/>
              </a:ln>
              <a:solidFill>
                <a:schemeClr val="tx1"/>
              </a:solidFill>
              <a:effectLst/>
              <a:uLnTx/>
              <a:uFillTx/>
              <a:latin typeface="Comic Sans MS" pitchFamily="66" charset="0"/>
              <a:cs typeface="Times New Roman" pitchFamily="18" charset="0"/>
            </a:endParaRPr>
          </a:p>
        </p:txBody>
      </p:sp>
      <p:sp>
        <p:nvSpPr>
          <p:cNvPr id="8" name="Content Placeholder 5"/>
          <p:cNvSpPr txBox="1">
            <a:spLocks/>
          </p:cNvSpPr>
          <p:nvPr/>
        </p:nvSpPr>
        <p:spPr>
          <a:xfrm>
            <a:off x="3581400" y="1752600"/>
            <a:ext cx="5410200" cy="8382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274320" marR="0" lvl="0" indent="-27432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Comic Sans MS" pitchFamily="66" charset="0"/>
                <a:cs typeface="Times New Roman" pitchFamily="18" charset="0"/>
              </a:rPr>
              <a:t>Works on </a:t>
            </a:r>
          </a:p>
          <a:p>
            <a:pPr marL="274320" marR="0" lvl="0" indent="-27432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cs typeface="Times New Roman" pitchFamily="18" charset="0"/>
              </a:rPr>
              <a:t>Switch over Energy Multiplier technology</a:t>
            </a:r>
            <a:endParaRPr kumimoji="0" lang="en-US" sz="2000" b="1" i="0" u="none" strike="noStrike" kern="1200" cap="none" spc="0" normalizeH="0" baseline="0" noProof="0" dirty="0">
              <a:ln>
                <a:noFill/>
              </a:ln>
              <a:solidFill>
                <a:schemeClr val="tx1"/>
              </a:solidFill>
              <a:effectLst/>
              <a:uLnTx/>
              <a:uFillTx/>
              <a:latin typeface="Comic Sans MS" pitchFamily="66" charset="0"/>
              <a:cs typeface="Times New Roman" pitchFamily="18" charset="0"/>
            </a:endParaRPr>
          </a:p>
        </p:txBody>
      </p:sp>
      <p:sp>
        <p:nvSpPr>
          <p:cNvPr id="9" name="TextBox 8"/>
          <p:cNvSpPr txBox="1"/>
          <p:nvPr/>
        </p:nvSpPr>
        <p:spPr>
          <a:xfrm>
            <a:off x="152400" y="3810000"/>
            <a:ext cx="8991600" cy="707886"/>
          </a:xfrm>
          <a:prstGeom prst="rect">
            <a:avLst/>
          </a:prstGeom>
          <a:noFill/>
        </p:spPr>
        <p:txBody>
          <a:bodyPr wrap="square" rtlCol="0">
            <a:spAutoFit/>
          </a:bodyPr>
          <a:lstStyle/>
          <a:p>
            <a:r>
              <a:rPr lang="en-US" sz="4000" dirty="0" smtClean="0">
                <a:solidFill>
                  <a:srgbClr val="051BBB"/>
                </a:solidFill>
              </a:rPr>
              <a:t> </a:t>
            </a:r>
            <a:r>
              <a:rPr lang="en-US" sz="2200" b="1" dirty="0" smtClean="0">
                <a:solidFill>
                  <a:srgbClr val="051BBB"/>
                </a:solidFill>
                <a:latin typeface="Times New Roman" pitchFamily="18" charset="0"/>
                <a:cs typeface="Times New Roman" pitchFamily="18" charset="0"/>
              </a:rPr>
              <a:t>All new EM series equipments comes with a host of exciting features</a:t>
            </a:r>
            <a:endParaRPr lang="en-US" sz="2200" b="1" dirty="0">
              <a:solidFill>
                <a:srgbClr val="051BBB"/>
              </a:solidFill>
              <a:latin typeface="Times New Roman" pitchFamily="18" charset="0"/>
              <a:cs typeface="Times New Roman" pitchFamily="18" charset="0"/>
            </a:endParaRPr>
          </a:p>
        </p:txBody>
      </p:sp>
      <p:sp>
        <p:nvSpPr>
          <p:cNvPr id="10" name="Content Placeholder 5"/>
          <p:cNvSpPr txBox="1">
            <a:spLocks/>
          </p:cNvSpPr>
          <p:nvPr/>
        </p:nvSpPr>
        <p:spPr>
          <a:xfrm>
            <a:off x="228600" y="4800600"/>
            <a:ext cx="2590800" cy="1600200"/>
          </a:xfrm>
          <a:prstGeom prst="roundRect">
            <a:avLst/>
          </a:prstGeom>
          <a:solidFill>
            <a:srgbClr val="FF5D5D"/>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solidFill>
                  <a:schemeClr val="tx1"/>
                </a:solidFill>
                <a:latin typeface="Comic Sans MS" pitchFamily="66" charset="0"/>
                <a:cs typeface="Times New Roman" pitchFamily="18" charset="0"/>
              </a:rPr>
              <a:t>PLC controlled WIFI enabled</a:t>
            </a:r>
            <a:endParaRPr kumimoji="0" lang="en-US" sz="2000" b="1" i="0" u="none" strike="noStrike" kern="1200" cap="none" spc="0" normalizeH="0" baseline="0" noProof="0" dirty="0">
              <a:ln>
                <a:noFill/>
              </a:ln>
              <a:solidFill>
                <a:schemeClr val="tx1"/>
              </a:solidFill>
              <a:effectLst/>
              <a:uLnTx/>
              <a:uFillTx/>
              <a:latin typeface="Comic Sans MS" pitchFamily="66" charset="0"/>
              <a:cs typeface="Times New Roman" pitchFamily="18" charset="0"/>
            </a:endParaRPr>
          </a:p>
        </p:txBody>
      </p:sp>
      <p:sp>
        <p:nvSpPr>
          <p:cNvPr id="11" name="Content Placeholder 5"/>
          <p:cNvSpPr txBox="1">
            <a:spLocks/>
          </p:cNvSpPr>
          <p:nvPr/>
        </p:nvSpPr>
        <p:spPr>
          <a:xfrm>
            <a:off x="3200400" y="4724400"/>
            <a:ext cx="2514600" cy="1676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cs typeface="Times New Roman" pitchFamily="18" charset="0"/>
              </a:rPr>
              <a:t>Independent</a:t>
            </a:r>
            <a:r>
              <a:rPr kumimoji="0" lang="en-US" sz="2000" b="1" i="0" u="none" strike="noStrike" kern="1200" cap="none" spc="0" normalizeH="0" noProof="0" dirty="0" smtClean="0">
                <a:ln>
                  <a:noFill/>
                </a:ln>
                <a:solidFill>
                  <a:schemeClr val="tx1"/>
                </a:solidFill>
                <a:effectLst/>
                <a:uLnTx/>
                <a:uFillTx/>
                <a:latin typeface="Comic Sans MS" pitchFamily="66" charset="0"/>
                <a:cs typeface="Times New Roman" pitchFamily="18" charset="0"/>
              </a:rPr>
              <a:t> standalone machine</a:t>
            </a:r>
            <a:endParaRPr kumimoji="0" lang="en-US" sz="2000" b="1" i="0" u="none" strike="noStrike" kern="1200" cap="none" spc="0" normalizeH="0" baseline="0" noProof="0" dirty="0">
              <a:ln>
                <a:noFill/>
              </a:ln>
              <a:solidFill>
                <a:schemeClr val="tx1"/>
              </a:solidFill>
              <a:effectLst/>
              <a:uLnTx/>
              <a:uFillTx/>
              <a:latin typeface="Comic Sans MS" pitchFamily="66" charset="0"/>
              <a:cs typeface="Times New Roman" pitchFamily="18" charset="0"/>
            </a:endParaRPr>
          </a:p>
        </p:txBody>
      </p:sp>
      <p:sp>
        <p:nvSpPr>
          <p:cNvPr id="12" name="Content Placeholder 5"/>
          <p:cNvSpPr txBox="1">
            <a:spLocks/>
          </p:cNvSpPr>
          <p:nvPr/>
        </p:nvSpPr>
        <p:spPr>
          <a:xfrm>
            <a:off x="6096000" y="4724400"/>
            <a:ext cx="2667000" cy="1676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ea typeface="+mn-ea"/>
                <a:cs typeface="Times New Roman" pitchFamily="18" charset="0"/>
              </a:rPr>
              <a:t>No surplus utility required</a:t>
            </a:r>
            <a:endParaRPr kumimoji="0" lang="en-US" sz="2800" b="1" i="0" u="none" strike="noStrike" kern="1200" cap="none" spc="0" normalizeH="0" baseline="0" noProof="0" dirty="0">
              <a:ln>
                <a:noFill/>
              </a:ln>
              <a:solidFill>
                <a:schemeClr val="tx1"/>
              </a:solidFill>
              <a:effectLst/>
              <a:uLnTx/>
              <a:uFillTx/>
              <a:latin typeface="Comic Sans MS" pitchFamily="66"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5410200" cy="457200"/>
          </a:xfrm>
        </p:spPr>
        <p:txBody>
          <a:bodyPr>
            <a:noAutofit/>
          </a:bodyPr>
          <a:lstStyle/>
          <a:p>
            <a:r>
              <a:rPr lang="en-US" sz="4000" dirty="0" smtClean="0">
                <a:solidFill>
                  <a:schemeClr val="tx1"/>
                </a:solidFill>
                <a:cs typeface="Times New Roman" pitchFamily="18" charset="0"/>
              </a:rPr>
              <a:t>POWER COMSUMPTION</a:t>
            </a:r>
            <a:endParaRPr lang="en-US" sz="4000" dirty="0">
              <a:solidFill>
                <a:schemeClr val="tx1"/>
              </a:solidFill>
              <a:cs typeface="Times New Roman" pitchFamily="18" charset="0"/>
            </a:endParaRPr>
          </a:p>
        </p:txBody>
      </p:sp>
      <p:pic>
        <p:nvPicPr>
          <p:cNvPr id="30722" name="Picture 2"/>
          <p:cNvPicPr>
            <a:picLocks noChangeAspect="1" noChangeArrowheads="1"/>
          </p:cNvPicPr>
          <p:nvPr/>
        </p:nvPicPr>
        <p:blipFill>
          <a:blip r:embed="rId2"/>
          <a:srcRect/>
          <a:stretch>
            <a:fillRect/>
          </a:stretch>
        </p:blipFill>
        <p:spPr bwMode="auto">
          <a:xfrm>
            <a:off x="533400" y="914400"/>
            <a:ext cx="8168824" cy="2919958"/>
          </a:xfrm>
          <a:prstGeom prst="rect">
            <a:avLst/>
          </a:prstGeom>
          <a:noFill/>
          <a:ln w="9525">
            <a:noFill/>
            <a:miter lim="800000"/>
            <a:headEnd/>
            <a:tailEnd/>
          </a:ln>
          <a:effectLst/>
        </p:spPr>
      </p:pic>
      <p:pic>
        <p:nvPicPr>
          <p:cNvPr id="30724" name="Picture 4"/>
          <p:cNvPicPr>
            <a:picLocks noChangeAspect="1" noChangeArrowheads="1"/>
          </p:cNvPicPr>
          <p:nvPr/>
        </p:nvPicPr>
        <p:blipFill>
          <a:blip r:embed="rId3"/>
          <a:srcRect/>
          <a:stretch>
            <a:fillRect/>
          </a:stretch>
        </p:blipFill>
        <p:spPr bwMode="auto">
          <a:xfrm>
            <a:off x="0" y="3962400"/>
            <a:ext cx="9144000" cy="2715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477000" cy="533400"/>
          </a:xfrm>
        </p:spPr>
        <p:txBody>
          <a:bodyPr>
            <a:noAutofit/>
          </a:bodyPr>
          <a:lstStyle/>
          <a:p>
            <a:r>
              <a:rPr lang="en-US" sz="4000" dirty="0" smtClean="0">
                <a:solidFill>
                  <a:schemeClr val="tx1"/>
                </a:solidFill>
              </a:rPr>
              <a:t>PAYBACK PERIOD ANALYSIS</a:t>
            </a:r>
            <a:endParaRPr lang="en-US" sz="4000" dirty="0">
              <a:solidFill>
                <a:schemeClr val="tx1"/>
              </a:solidFill>
            </a:endParaRPr>
          </a:p>
        </p:txBody>
      </p:sp>
      <p:pic>
        <p:nvPicPr>
          <p:cNvPr id="31747" name="Picture 3"/>
          <p:cNvPicPr>
            <a:picLocks noChangeAspect="1" noChangeArrowheads="1"/>
          </p:cNvPicPr>
          <p:nvPr/>
        </p:nvPicPr>
        <p:blipFill>
          <a:blip r:embed="rId2"/>
          <a:srcRect/>
          <a:stretch>
            <a:fillRect/>
          </a:stretch>
        </p:blipFill>
        <p:spPr bwMode="auto">
          <a:xfrm>
            <a:off x="533400" y="1295400"/>
            <a:ext cx="8124825" cy="51835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42900" y="-62162"/>
            <a:ext cx="8991600" cy="707886"/>
          </a:xfrm>
          <a:prstGeom prst="rect">
            <a:avLst/>
          </a:prstGeom>
          <a:noFill/>
        </p:spPr>
        <p:txBody>
          <a:bodyPr wrap="square" rtlCol="0">
            <a:spAutoFit/>
          </a:bodyPr>
          <a:lstStyle/>
          <a:p>
            <a:r>
              <a:rPr lang="en-US" sz="4000" dirty="0" smtClean="0"/>
              <a:t>            What is carbon footprint?</a:t>
            </a:r>
            <a:endParaRPr lang="en-US" sz="4000" dirty="0"/>
          </a:p>
        </p:txBody>
      </p:sp>
      <p:sp>
        <p:nvSpPr>
          <p:cNvPr id="4" name="TextBox 3"/>
          <p:cNvSpPr txBox="1"/>
          <p:nvPr/>
        </p:nvSpPr>
        <p:spPr>
          <a:xfrm>
            <a:off x="457200" y="914400"/>
            <a:ext cx="5867400" cy="5016758"/>
          </a:xfrm>
          <a:prstGeom prst="rect">
            <a:avLst/>
          </a:prstGeom>
          <a:noFill/>
        </p:spPr>
        <p:txBody>
          <a:bodyPr wrap="square" rtlCol="0">
            <a:spAutoFit/>
          </a:bodyPr>
          <a:lstStyle/>
          <a:p>
            <a:pPr>
              <a:buFont typeface="Wingdings" pitchFamily="2" charset="2"/>
              <a:buChar char="v"/>
            </a:pPr>
            <a:r>
              <a:rPr lang="en-US" sz="2000" dirty="0" smtClean="0"/>
              <a:t>A carbon footprint is measure of the impact our activities have on the environment. It relates to greenhouse gases produced in our day to day lives by burning fossil fuels for electricity, heating, etc.</a:t>
            </a:r>
          </a:p>
          <a:p>
            <a:pPr>
              <a:buFont typeface="Wingdings" pitchFamily="2" charset="2"/>
              <a:buChar char="v"/>
            </a:pPr>
            <a:endParaRPr lang="en-US" sz="2000" dirty="0" smtClean="0"/>
          </a:p>
          <a:p>
            <a:pPr>
              <a:buFont typeface="Wingdings" pitchFamily="2" charset="2"/>
              <a:buChar char="v"/>
            </a:pPr>
            <a:r>
              <a:rPr lang="en-US" sz="2000" dirty="0" smtClean="0"/>
              <a:t>1kW x 8 hours/day x 300 days is equal to 2400kWh x 0.85(emission factor) i.e. 2040 kg of CO2.</a:t>
            </a:r>
          </a:p>
          <a:p>
            <a:pPr>
              <a:buFont typeface="Wingdings" pitchFamily="2" charset="2"/>
              <a:buChar char="v"/>
            </a:pPr>
            <a:endParaRPr lang="en-US" sz="2000" dirty="0" smtClean="0"/>
          </a:p>
          <a:p>
            <a:pPr>
              <a:buFont typeface="Wingdings" pitchFamily="2" charset="2"/>
              <a:buChar char="v"/>
            </a:pPr>
            <a:r>
              <a:rPr lang="en-US" sz="2000" dirty="0" smtClean="0"/>
              <a:t>Calculate your carbon footprint for every kW of power saved.</a:t>
            </a:r>
          </a:p>
          <a:p>
            <a:endParaRPr lang="en-US" sz="2000" dirty="0" smtClean="0"/>
          </a:p>
          <a:p>
            <a:pPr>
              <a:buFont typeface="Wingdings" pitchFamily="2" charset="2"/>
              <a:buChar char="v"/>
            </a:pPr>
            <a:r>
              <a:rPr lang="en-US" sz="2000" dirty="0" smtClean="0"/>
              <a:t>Considering electric power tariff of 8 </a:t>
            </a:r>
            <a:r>
              <a:rPr lang="en-US" sz="2000" dirty="0" err="1" smtClean="0"/>
              <a:t>rs</a:t>
            </a:r>
            <a:r>
              <a:rPr lang="en-US" sz="2000" dirty="0" smtClean="0"/>
              <a:t>/ </a:t>
            </a:r>
            <a:r>
              <a:rPr lang="en-US" sz="2000" dirty="0" err="1" smtClean="0"/>
              <a:t>kWhr</a:t>
            </a:r>
            <a:r>
              <a:rPr lang="en-US" sz="2000" dirty="0" smtClean="0"/>
              <a:t>. By </a:t>
            </a:r>
            <a:r>
              <a:rPr lang="en-US" sz="2000" b="1" dirty="0" smtClean="0">
                <a:solidFill>
                  <a:srgbClr val="FF0000"/>
                </a:solidFill>
              </a:rPr>
              <a:t>saving 1 kW</a:t>
            </a:r>
            <a:r>
              <a:rPr lang="en-US" sz="2000" dirty="0" smtClean="0"/>
              <a:t>, annually you will save </a:t>
            </a:r>
            <a:r>
              <a:rPr lang="en-US" sz="2000" dirty="0" err="1" smtClean="0"/>
              <a:t>rs</a:t>
            </a:r>
            <a:r>
              <a:rPr lang="en-US" sz="2000" dirty="0" smtClean="0"/>
              <a:t> 8 x 2400 kWh i.e. 19200 rupees.</a:t>
            </a:r>
          </a:p>
          <a:p>
            <a:endParaRPr lang="en-US" sz="40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24600" y="1371600"/>
            <a:ext cx="2819400" cy="34326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7" name="TextBox 6"/>
          <p:cNvSpPr txBox="1"/>
          <p:nvPr/>
        </p:nvSpPr>
        <p:spPr>
          <a:xfrm>
            <a:off x="533400" y="5562600"/>
            <a:ext cx="8610600" cy="1077218"/>
          </a:xfrm>
          <a:prstGeom prst="rect">
            <a:avLst/>
          </a:prstGeom>
          <a:noFill/>
        </p:spPr>
        <p:txBody>
          <a:bodyPr wrap="square" rtlCol="0">
            <a:spAutoFit/>
          </a:bodyPr>
          <a:lstStyle/>
          <a:p>
            <a:r>
              <a:rPr lang="en-US" sz="3200" b="1" dirty="0" smtClean="0">
                <a:solidFill>
                  <a:srgbClr val="051BBB"/>
                </a:solidFill>
              </a:rPr>
              <a:t>Be a global responsible citizen and </a:t>
            </a:r>
          </a:p>
          <a:p>
            <a:r>
              <a:rPr lang="en-US" sz="3200" b="1" dirty="0" smtClean="0">
                <a:solidFill>
                  <a:srgbClr val="051BBB"/>
                </a:solidFill>
              </a:rPr>
              <a:t>stop global warming</a:t>
            </a:r>
            <a:endParaRPr lang="en-US" sz="3200" b="1" dirty="0">
              <a:solidFill>
                <a:srgbClr val="051BBB"/>
              </a:solidFill>
            </a:endParaRPr>
          </a:p>
        </p:txBody>
      </p:sp>
    </p:spTree>
    <p:extLst>
      <p:ext uri="{BB962C8B-B14F-4D97-AF65-F5344CB8AC3E}">
        <p14:creationId xmlns="" xmlns:p14="http://schemas.microsoft.com/office/powerpoint/2010/main" val="427606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rot="10800000" flipV="1">
            <a:off x="2438400" y="838200"/>
            <a:ext cx="4225390" cy="584775"/>
          </a:xfrm>
          <a:prstGeom prst="rect">
            <a:avLst/>
          </a:prstGeom>
        </p:spPr>
        <p:txBody>
          <a:bodyPr wrap="square">
            <a:spAutoFit/>
          </a:bodyPr>
          <a:lstStyle/>
          <a:p>
            <a:r>
              <a:rPr lang="en-US" sz="3200" dirty="0" smtClean="0">
                <a:solidFill>
                  <a:srgbClr val="FF0000"/>
                </a:solidFill>
              </a:rPr>
              <a:t>         </a:t>
            </a:r>
            <a:endParaRPr lang="en-US" sz="3200" dirty="0">
              <a:solidFill>
                <a:srgbClr val="FF0000"/>
              </a:solidFill>
            </a:endParaRPr>
          </a:p>
        </p:txBody>
      </p:sp>
      <p:pic>
        <p:nvPicPr>
          <p:cNvPr id="3074" name="Picture 2" descr="\\Contecsales\d\Amit\Exhibition\2018-CPHI\reply to clients\images\image 2.jpg"/>
          <p:cNvPicPr>
            <a:picLocks noChangeAspect="1" noChangeArrowheads="1"/>
          </p:cNvPicPr>
          <p:nvPr/>
        </p:nvPicPr>
        <p:blipFill>
          <a:blip r:embed="rId2" cstate="print"/>
          <a:srcRect/>
          <a:stretch>
            <a:fillRect/>
          </a:stretch>
        </p:blipFill>
        <p:spPr bwMode="auto">
          <a:xfrm>
            <a:off x="0" y="1636427"/>
            <a:ext cx="9144000" cy="5221573"/>
          </a:xfrm>
          <a:prstGeom prst="rect">
            <a:avLst/>
          </a:prstGeom>
          <a:noFill/>
        </p:spPr>
      </p:pic>
      <p:sp>
        <p:nvSpPr>
          <p:cNvPr id="7" name="TextBox 6"/>
          <p:cNvSpPr txBox="1"/>
          <p:nvPr/>
        </p:nvSpPr>
        <p:spPr>
          <a:xfrm>
            <a:off x="0" y="228600"/>
            <a:ext cx="8991600" cy="1323439"/>
          </a:xfrm>
          <a:prstGeom prst="rect">
            <a:avLst/>
          </a:prstGeom>
          <a:noFill/>
        </p:spPr>
        <p:txBody>
          <a:bodyPr wrap="square" rtlCol="0">
            <a:spAutoFit/>
          </a:bodyPr>
          <a:lstStyle/>
          <a:p>
            <a:pPr algn="ctr"/>
            <a:r>
              <a:rPr lang="en-US" sz="4000" dirty="0" smtClean="0">
                <a:solidFill>
                  <a:schemeClr val="bg1"/>
                </a:solidFill>
              </a:rPr>
              <a:t>“ENERGY MULTIPLIER CHILLER”  </a:t>
            </a:r>
          </a:p>
          <a:p>
            <a:pPr algn="ctr"/>
            <a:r>
              <a:rPr lang="en-US" sz="4000" b="1" dirty="0" smtClean="0">
                <a:solidFill>
                  <a:srgbClr val="FF0000"/>
                </a:solidFill>
              </a:rPr>
              <a:t>The Super Energy Saver</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Amit\ENQUIRY\2015\March-2016\1015- Eris Lifesciences\20181214_170134.jpg"/>
          <p:cNvPicPr>
            <a:picLocks noChangeAspect="1" noChangeArrowheads="1"/>
          </p:cNvPicPr>
          <p:nvPr/>
        </p:nvPicPr>
        <p:blipFill>
          <a:blip r:embed="rId2" cstate="print"/>
          <a:srcRect/>
          <a:stretch>
            <a:fillRect/>
          </a:stretch>
        </p:blipFill>
        <p:spPr bwMode="auto">
          <a:xfrm>
            <a:off x="0" y="0"/>
            <a:ext cx="9144000" cy="719634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077200" cy="707886"/>
          </a:xfrm>
          <a:prstGeom prst="rect">
            <a:avLst/>
          </a:prstGeom>
          <a:noFill/>
        </p:spPr>
        <p:txBody>
          <a:bodyPr wrap="square" rtlCol="0">
            <a:spAutoFit/>
          </a:bodyPr>
          <a:lstStyle/>
          <a:p>
            <a:r>
              <a:rPr lang="en-US" sz="4000" dirty="0" smtClean="0"/>
              <a:t>            </a:t>
            </a:r>
            <a:r>
              <a:rPr lang="en-US" sz="4000" dirty="0" smtClean="0">
                <a:latin typeface="+mj-lt"/>
                <a:cs typeface="Arial" pitchFamily="34" charset="0"/>
              </a:rPr>
              <a:t>Basic Refrigeration Cycle</a:t>
            </a:r>
            <a:endParaRPr lang="en-US" sz="4000" dirty="0">
              <a:latin typeface="+mj-lt"/>
              <a:cs typeface="Arial" pitchFamily="34" charset="0"/>
            </a:endParaRPr>
          </a:p>
        </p:txBody>
      </p:sp>
      <p:pic>
        <p:nvPicPr>
          <p:cNvPr id="2" name="Picture 2"/>
          <p:cNvPicPr>
            <a:picLocks noChangeAspect="1" noChangeArrowheads="1"/>
          </p:cNvPicPr>
          <p:nvPr/>
        </p:nvPicPr>
        <p:blipFill>
          <a:blip r:embed="rId2"/>
          <a:srcRect/>
          <a:stretch>
            <a:fillRect/>
          </a:stretch>
        </p:blipFill>
        <p:spPr bwMode="auto">
          <a:xfrm>
            <a:off x="152400" y="1752600"/>
            <a:ext cx="8839200" cy="4848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33400" y="1143000"/>
            <a:ext cx="8153400" cy="5016758"/>
          </a:xfrm>
          <a:prstGeom prst="rect">
            <a:avLst/>
          </a:prstGeom>
          <a:noFill/>
        </p:spPr>
        <p:txBody>
          <a:bodyPr wrap="square" rtlCol="0">
            <a:spAutoFit/>
          </a:bodyPr>
          <a:lstStyle/>
          <a:p>
            <a:pPr>
              <a:buFont typeface="Wingdings" pitchFamily="2" charset="2"/>
              <a:buChar char="Ø"/>
            </a:pPr>
            <a:r>
              <a:rPr lang="en-US" sz="4000" b="1" dirty="0" smtClean="0">
                <a:latin typeface="Arial" pitchFamily="34" charset="0"/>
                <a:cs typeface="Arial" pitchFamily="34" charset="0"/>
              </a:rPr>
              <a:t>  </a:t>
            </a:r>
            <a:r>
              <a:rPr lang="en-US" sz="4000" b="1" dirty="0" smtClean="0">
                <a:latin typeface="+mj-lt"/>
                <a:cs typeface="Arial" pitchFamily="34" charset="0"/>
              </a:rPr>
              <a:t>Cooling </a:t>
            </a:r>
            <a:r>
              <a:rPr lang="en-US" sz="4000" b="1" dirty="0">
                <a:latin typeface="+mj-lt"/>
                <a:cs typeface="Arial" pitchFamily="34" charset="0"/>
              </a:rPr>
              <a:t>&amp; Heating are </a:t>
            </a:r>
            <a:r>
              <a:rPr lang="en-US" sz="4000" b="1" dirty="0" smtClean="0">
                <a:latin typeface="+mj-lt"/>
                <a:cs typeface="Arial" pitchFamily="34" charset="0"/>
              </a:rPr>
              <a:t>two sides of same heat transactions.</a:t>
            </a:r>
          </a:p>
          <a:p>
            <a:endParaRPr lang="en-US" sz="4000" b="1" dirty="0" smtClean="0">
              <a:latin typeface="+mj-lt"/>
              <a:cs typeface="Arial" pitchFamily="34" charset="0"/>
            </a:endParaRPr>
          </a:p>
          <a:p>
            <a:pPr>
              <a:buFont typeface="Wingdings" pitchFamily="2" charset="2"/>
              <a:buChar char="Ø"/>
            </a:pPr>
            <a:r>
              <a:rPr lang="en-US" sz="4000" b="1" dirty="0" smtClean="0">
                <a:latin typeface="+mj-lt"/>
                <a:cs typeface="Arial" pitchFamily="34" charset="0"/>
              </a:rPr>
              <a:t>In energy multiplier both side of energy transaction are put into use thereby </a:t>
            </a:r>
            <a:r>
              <a:rPr lang="en-US" sz="4000" b="1" dirty="0" smtClean="0">
                <a:solidFill>
                  <a:srgbClr val="FF0000"/>
                </a:solidFill>
                <a:latin typeface="+mj-lt"/>
                <a:cs typeface="Arial" pitchFamily="34" charset="0"/>
              </a:rPr>
              <a:t>saving big amount of energy.</a:t>
            </a:r>
            <a:endParaRPr lang="en-US" sz="4000" b="1" dirty="0" smtClean="0">
              <a:latin typeface="+mj-lt"/>
              <a:cs typeface="Arial" pitchFamily="34" charset="0"/>
            </a:endParaRPr>
          </a:p>
          <a:p>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533400"/>
            <a:ext cx="8839200" cy="5386090"/>
          </a:xfrm>
          <a:prstGeom prst="rect">
            <a:avLst/>
          </a:prstGeom>
          <a:noFill/>
        </p:spPr>
        <p:txBody>
          <a:bodyPr wrap="square" rtlCol="0">
            <a:spAutoFit/>
          </a:bodyPr>
          <a:lstStyle/>
          <a:p>
            <a:r>
              <a:rPr lang="en-US" sz="4000" dirty="0" smtClean="0"/>
              <a:t>              </a:t>
            </a:r>
            <a:r>
              <a:rPr lang="en-US" sz="4400" b="1" dirty="0" smtClean="0">
                <a:cs typeface="Arial" pitchFamily="34" charset="0"/>
              </a:rPr>
              <a:t>For  every </a:t>
            </a:r>
            <a:r>
              <a:rPr lang="en-US" sz="5400" b="1" dirty="0" smtClean="0">
                <a:solidFill>
                  <a:srgbClr val="FF0000"/>
                </a:solidFill>
                <a:cs typeface="Arial" pitchFamily="34" charset="0"/>
              </a:rPr>
              <a:t>1</a:t>
            </a:r>
            <a:r>
              <a:rPr lang="en-US" sz="6000" b="1" dirty="0" smtClean="0">
                <a:solidFill>
                  <a:srgbClr val="FF0000"/>
                </a:solidFill>
                <a:cs typeface="Arial" pitchFamily="34" charset="0"/>
              </a:rPr>
              <a:t> </a:t>
            </a:r>
            <a:r>
              <a:rPr lang="en-US" sz="4400" b="1" dirty="0" smtClean="0">
                <a:solidFill>
                  <a:srgbClr val="FF0000"/>
                </a:solidFill>
                <a:cs typeface="Arial" pitchFamily="34" charset="0"/>
              </a:rPr>
              <a:t>KW </a:t>
            </a:r>
            <a:r>
              <a:rPr lang="en-US" sz="4400" b="1" dirty="0" smtClean="0">
                <a:cs typeface="Arial" pitchFamily="34" charset="0"/>
              </a:rPr>
              <a:t>of power </a:t>
            </a:r>
          </a:p>
          <a:p>
            <a:r>
              <a:rPr lang="en-US" sz="4400" b="1" dirty="0" smtClean="0">
                <a:cs typeface="Arial" pitchFamily="34" charset="0"/>
              </a:rPr>
              <a:t>                          Consumed</a:t>
            </a:r>
          </a:p>
          <a:p>
            <a:r>
              <a:rPr lang="en-US" sz="4400" b="1" dirty="0" smtClean="0">
                <a:cs typeface="Arial" pitchFamily="34" charset="0"/>
              </a:rPr>
              <a:t>                                GET</a:t>
            </a:r>
          </a:p>
          <a:p>
            <a:r>
              <a:rPr lang="en-US" sz="4400" b="1" dirty="0" smtClean="0">
                <a:cs typeface="Arial" pitchFamily="34" charset="0"/>
              </a:rPr>
              <a:t>                     </a:t>
            </a:r>
            <a:r>
              <a:rPr lang="en-US" sz="5400" b="1" dirty="0" smtClean="0">
                <a:solidFill>
                  <a:srgbClr val="FF0000"/>
                </a:solidFill>
                <a:cs typeface="Arial" pitchFamily="34" charset="0"/>
              </a:rPr>
              <a:t>3.5</a:t>
            </a:r>
            <a:r>
              <a:rPr lang="en-US" sz="4400" b="1" dirty="0" smtClean="0">
                <a:solidFill>
                  <a:srgbClr val="FF0000"/>
                </a:solidFill>
                <a:cs typeface="Arial" pitchFamily="34" charset="0"/>
              </a:rPr>
              <a:t> KW </a:t>
            </a:r>
            <a:r>
              <a:rPr lang="en-US" sz="4400" b="1" dirty="0" smtClean="0">
                <a:cs typeface="Arial" pitchFamily="34" charset="0"/>
              </a:rPr>
              <a:t>of Cooling</a:t>
            </a:r>
          </a:p>
          <a:p>
            <a:r>
              <a:rPr lang="en-US" sz="4400" b="1" dirty="0" smtClean="0">
                <a:cs typeface="Arial" pitchFamily="34" charset="0"/>
              </a:rPr>
              <a:t>                                  &amp;</a:t>
            </a:r>
          </a:p>
          <a:p>
            <a:r>
              <a:rPr lang="en-US" sz="4400" b="1" dirty="0" smtClean="0">
                <a:cs typeface="Arial" pitchFamily="34" charset="0"/>
              </a:rPr>
              <a:t>                      </a:t>
            </a:r>
            <a:r>
              <a:rPr lang="en-US" sz="5400" b="1" dirty="0" smtClean="0">
                <a:solidFill>
                  <a:srgbClr val="FF0000"/>
                </a:solidFill>
                <a:cs typeface="Arial" pitchFamily="34" charset="0"/>
              </a:rPr>
              <a:t>4.5</a:t>
            </a:r>
            <a:r>
              <a:rPr lang="en-US" sz="4400" b="1" dirty="0" smtClean="0">
                <a:solidFill>
                  <a:srgbClr val="FF0000"/>
                </a:solidFill>
                <a:cs typeface="Arial" pitchFamily="34" charset="0"/>
              </a:rPr>
              <a:t> KW </a:t>
            </a:r>
            <a:r>
              <a:rPr lang="en-US" sz="4400" b="1" dirty="0" smtClean="0">
                <a:cs typeface="Arial" pitchFamily="34" charset="0"/>
              </a:rPr>
              <a:t>of Heating</a:t>
            </a:r>
          </a:p>
          <a:p>
            <a:r>
              <a:rPr lang="en-US" sz="4400" b="1" dirty="0" smtClean="0">
                <a:cs typeface="Arial" pitchFamily="34" charset="0"/>
              </a:rPr>
              <a:t>                 together in </a:t>
            </a:r>
            <a:r>
              <a:rPr lang="en-US" sz="4400" b="1" dirty="0" smtClean="0">
                <a:solidFill>
                  <a:srgbClr val="FF0000"/>
                </a:solidFill>
                <a:cs typeface="Arial" pitchFamily="34" charset="0"/>
              </a:rPr>
              <a:t>one</a:t>
            </a:r>
            <a:r>
              <a:rPr lang="en-US" sz="4400" b="1" dirty="0" smtClean="0">
                <a:cs typeface="Arial" pitchFamily="34" charset="0"/>
              </a:rPr>
              <a:t> cycle</a:t>
            </a:r>
            <a:endParaRPr lang="en-US" sz="4400" b="1" dirty="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D:\Amit\GET\Advertisements\Dehumdifier\em.jpg"/>
          <p:cNvPicPr>
            <a:picLocks noChangeAspect="1" noChangeArrowheads="1"/>
          </p:cNvPicPr>
          <p:nvPr/>
        </p:nvPicPr>
        <p:blipFill>
          <a:blip r:embed="rId2"/>
          <a:srcRect/>
          <a:stretch>
            <a:fillRect/>
          </a:stretch>
        </p:blipFill>
        <p:spPr bwMode="auto">
          <a:xfrm>
            <a:off x="838200" y="1143000"/>
            <a:ext cx="7696200" cy="44894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1199</TotalTime>
  <Words>492</Words>
  <Application>Microsoft Office PowerPoint</Application>
  <PresentationFormat>On-screen Show (4:3)</PresentationFormat>
  <Paragraphs>118</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Median</vt:lpstr>
      <vt:lpstr>Acrobat Document</vt:lpstr>
      <vt:lpstr>Slide 1</vt:lpstr>
      <vt:lpstr>Slide 2</vt:lpstr>
      <vt:lpstr>Slide 3</vt:lpstr>
      <vt:lpstr>Slide 4</vt:lpstr>
      <vt:lpstr>Slide 5</vt:lpstr>
      <vt:lpstr>Slide 6</vt:lpstr>
      <vt:lpstr>Slide 7</vt:lpstr>
      <vt:lpstr>Slide 8</vt:lpstr>
      <vt:lpstr>Slide 9</vt:lpstr>
      <vt:lpstr>Slide 10</vt:lpstr>
      <vt:lpstr>AHU P&amp;I diagram hot water piping</vt:lpstr>
      <vt:lpstr>Slide 12</vt:lpstr>
      <vt:lpstr>Slide 13</vt:lpstr>
      <vt:lpstr>Satisfactory performance certificate by Client </vt:lpstr>
      <vt:lpstr>Slide 15</vt:lpstr>
      <vt:lpstr>Slide 16</vt:lpstr>
      <vt:lpstr>Slide 17</vt:lpstr>
      <vt:lpstr>CASE STUDY</vt:lpstr>
      <vt:lpstr>Slide 19</vt:lpstr>
      <vt:lpstr>POWER COMSUMPTION</vt:lpstr>
      <vt:lpstr>PAYBACK PERIOD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admin2</cp:lastModifiedBy>
  <cp:revision>101</cp:revision>
  <dcterms:created xsi:type="dcterms:W3CDTF">2018-12-27T10:10:39Z</dcterms:created>
  <dcterms:modified xsi:type="dcterms:W3CDTF">2020-12-15T10:49:49Z</dcterms:modified>
</cp:coreProperties>
</file>