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8"/>
  </p:notesMasterIdLst>
  <p:sldIdLst>
    <p:sldId id="315" r:id="rId2"/>
    <p:sldId id="316" r:id="rId3"/>
    <p:sldId id="317" r:id="rId4"/>
    <p:sldId id="320" r:id="rId5"/>
    <p:sldId id="272" r:id="rId6"/>
    <p:sldId id="273" r:id="rId7"/>
    <p:sldId id="326" r:id="rId8"/>
    <p:sldId id="327" r:id="rId9"/>
    <p:sldId id="259" r:id="rId10"/>
    <p:sldId id="257" r:id="rId11"/>
    <p:sldId id="258" r:id="rId12"/>
    <p:sldId id="260" r:id="rId13"/>
    <p:sldId id="325" r:id="rId14"/>
    <p:sldId id="276" r:id="rId15"/>
    <p:sldId id="329" r:id="rId16"/>
    <p:sldId id="330" r:id="rId17"/>
    <p:sldId id="331" r:id="rId18"/>
    <p:sldId id="332" r:id="rId19"/>
    <p:sldId id="333" r:id="rId20"/>
    <p:sldId id="334" r:id="rId21"/>
    <p:sldId id="335" r:id="rId22"/>
    <p:sldId id="337" r:id="rId23"/>
    <p:sldId id="341" r:id="rId24"/>
    <p:sldId id="338" r:id="rId25"/>
    <p:sldId id="339" r:id="rId26"/>
    <p:sldId id="33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5D5D"/>
    <a:srgbClr val="DF5017"/>
    <a:srgbClr val="CC99FF"/>
    <a:srgbClr val="FF0000"/>
    <a:srgbClr val="FFFF99"/>
    <a:srgbClr val="FF99CC"/>
    <a:srgbClr val="99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71D3C-6774-44F0-A935-FDD3F2ABFFAB}" type="datetimeFigureOut">
              <a:rPr lang="en-US" smtClean="0"/>
              <a:pPr/>
              <a:t>17/12/2020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C5C2C-55EB-4A7B-9A96-3BCBB6D160B1}" type="slidenum">
              <a:rPr lang="en-US" smtClean="0"/>
              <a:pPr/>
              <a:t>‹#›</a:t>
            </a:fld>
            <a:endParaRPr lang="en-US"/>
          </a:p>
        </p:txBody>
      </p:sp>
    </p:spTree>
    <p:extLst>
      <p:ext uri="{BB962C8B-B14F-4D97-AF65-F5344CB8AC3E}">
        <p14:creationId xmlns="" xmlns:p14="http://schemas.microsoft.com/office/powerpoint/2010/main" val="224410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C5C2C-55EB-4A7B-9A96-3BCBB6D160B1}" type="slidenum">
              <a:rPr lang="en-US" smtClean="0"/>
              <a:pPr/>
              <a:t>2</a:t>
            </a:fld>
            <a:endParaRPr lang="en-US"/>
          </a:p>
        </p:txBody>
      </p:sp>
    </p:spTree>
    <p:extLst>
      <p:ext uri="{BB962C8B-B14F-4D97-AF65-F5344CB8AC3E}">
        <p14:creationId xmlns="" xmlns:p14="http://schemas.microsoft.com/office/powerpoint/2010/main" val="155567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6C5C2C-55EB-4A7B-9A96-3BCBB6D160B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D514E79-8165-4FDA-BF7B-312502B691F9}" type="datetimeFigureOut">
              <a:rPr lang="en-US" smtClean="0"/>
              <a:pPr/>
              <a:t>17/12/2020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C194935-E48B-4F85-90F8-577DDC2E9A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4935-E48B-4F85-90F8-577DDC2E9A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D514E79-8165-4FDA-BF7B-312502B691F9}" type="datetimeFigureOut">
              <a:rPr lang="en-US" smtClean="0"/>
              <a:pPr/>
              <a:t>17/12/2020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C194935-E48B-4F85-90F8-577DDC2E9A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194935-E48B-4F85-90F8-577DDC2E9AF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D514E79-8165-4FDA-BF7B-312502B691F9}" type="datetimeFigureOut">
              <a:rPr lang="en-US" smtClean="0"/>
              <a:pPr/>
              <a:t>17/12/2020</a:t>
            </a:fld>
            <a:endParaRPr lang="en-US"/>
          </a:p>
        </p:txBody>
      </p:sp>
      <p:sp>
        <p:nvSpPr>
          <p:cNvPr id="10" name="Slide Number Placeholder 9"/>
          <p:cNvSpPr>
            <a:spLocks noGrp="1"/>
          </p:cNvSpPr>
          <p:nvPr>
            <p:ph type="sldNum" sz="quarter" idx="16"/>
          </p:nvPr>
        </p:nvSpPr>
        <p:spPr/>
        <p:txBody>
          <a:bodyPr rtlCol="0"/>
          <a:lstStyle/>
          <a:p>
            <a:fld id="{CC194935-E48B-4F85-90F8-577DDC2E9AF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D514E79-8165-4FDA-BF7B-312502B691F9}" type="datetimeFigureOut">
              <a:rPr lang="en-US" smtClean="0"/>
              <a:pPr/>
              <a:t>17/12/2020</a:t>
            </a:fld>
            <a:endParaRPr lang="en-US"/>
          </a:p>
        </p:txBody>
      </p:sp>
      <p:sp>
        <p:nvSpPr>
          <p:cNvPr id="12" name="Slide Number Placeholder 11"/>
          <p:cNvSpPr>
            <a:spLocks noGrp="1"/>
          </p:cNvSpPr>
          <p:nvPr>
            <p:ph type="sldNum" sz="quarter" idx="16"/>
          </p:nvPr>
        </p:nvSpPr>
        <p:spPr/>
        <p:txBody>
          <a:bodyPr rtlCol="0"/>
          <a:lstStyle/>
          <a:p>
            <a:fld id="{CC194935-E48B-4F85-90F8-577DDC2E9AF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C194935-E48B-4F85-90F8-577DDC2E9A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514E79-8165-4FDA-BF7B-312502B691F9}" type="datetimeFigureOut">
              <a:rPr lang="en-US" smtClean="0"/>
              <a:pPr/>
              <a:t>17/12/2020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C194935-E48B-4F85-90F8-577DDC2E9AF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D514E79-8165-4FDA-BF7B-312502B691F9}" type="datetimeFigureOut">
              <a:rPr lang="en-US" smtClean="0"/>
              <a:pPr/>
              <a:t>17/12/2020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C194935-E48B-4F85-90F8-577DDC2E9AF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514E79-8165-4FDA-BF7B-312502B691F9}" type="datetimeFigureOut">
              <a:rPr lang="en-US" smtClean="0"/>
              <a:pPr/>
              <a:t>17/12/2020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C194935-E48B-4F85-90F8-577DDC2E9A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mit\Exhibition\2019 - CPHI\EXHIBITION PHOTOS\56.jpg"/>
          <p:cNvPicPr>
            <a:picLocks noChangeAspect="1" noChangeArrowheads="1"/>
          </p:cNvPicPr>
          <p:nvPr/>
        </p:nvPicPr>
        <p:blipFill>
          <a:blip r:embed="rId2"/>
          <a:srcRect/>
          <a:stretch>
            <a:fillRect/>
          </a:stretch>
        </p:blipFill>
        <p:spPr bwMode="auto">
          <a:xfrm>
            <a:off x="228600" y="2514600"/>
            <a:ext cx="3657600" cy="2743200"/>
          </a:xfrm>
          <a:prstGeom prst="rect">
            <a:avLst/>
          </a:prstGeom>
          <a:noFill/>
          <a:ln w="31750">
            <a:solidFill>
              <a:schemeClr val="tx1"/>
            </a:solidFill>
          </a:ln>
        </p:spPr>
      </p:pic>
      <p:sp>
        <p:nvSpPr>
          <p:cNvPr id="5" name="Title 1"/>
          <p:cNvSpPr txBox="1">
            <a:spLocks/>
          </p:cNvSpPr>
          <p:nvPr/>
        </p:nvSpPr>
        <p:spPr>
          <a:xfrm>
            <a:off x="457200" y="381000"/>
            <a:ext cx="8305800" cy="685800"/>
          </a:xfrm>
          <a:prstGeom prst="rect">
            <a:avLst/>
          </a:prstGeom>
          <a:ln>
            <a:noFill/>
          </a:ln>
        </p:spPr>
        <p:txBody>
          <a:bodyPr vert="horz" lIns="0" tIns="0" rIns="18288" bIns="0" anchor="b">
            <a:normAutofit fontScale="82500" lnSpcReduction="10000"/>
            <a:scene3d>
              <a:camera prst="orthographicFront"/>
              <a:lightRig rig="freezing" dir="t">
                <a:rot lat="0" lon="0" rev="5640000"/>
              </a:lightRig>
            </a:scene3d>
            <a:sp3d prstMaterial="flat">
              <a:bevelT w="38100" h="38100"/>
              <a:contourClr>
                <a:schemeClr val="tx2"/>
              </a:contourClr>
            </a:sp3d>
          </a:bodyPr>
          <a:lstStyle/>
          <a:p>
            <a:pPr lvl="0">
              <a:spcBef>
                <a:spcPct val="0"/>
              </a:spcBef>
            </a:pPr>
            <a:r>
              <a:rPr lang="en-US" sz="2400" dirty="0" smtClean="0"/>
              <a:t>Inline with our companies commitment for </a:t>
            </a:r>
            <a:r>
              <a:rPr lang="en-US" sz="2700" b="1" dirty="0" smtClean="0">
                <a:solidFill>
                  <a:srgbClr val="FF0000"/>
                </a:solidFill>
              </a:rPr>
              <a:t>Go green technology</a:t>
            </a:r>
            <a:r>
              <a:rPr lang="en-US" sz="2400" b="1" dirty="0" smtClean="0">
                <a:solidFill>
                  <a:srgbClr val="FF0000"/>
                </a:solidFill>
              </a:rPr>
              <a:t> </a:t>
            </a:r>
            <a:r>
              <a:rPr lang="en-US" sz="2400" dirty="0" smtClean="0"/>
              <a:t>initiative </a:t>
            </a:r>
          </a:p>
          <a:p>
            <a:pPr lvl="0">
              <a:spcBef>
                <a:spcPct val="0"/>
              </a:spcBef>
            </a:pPr>
            <a:r>
              <a:rPr lang="en-US" sz="2400" dirty="0" smtClean="0"/>
              <a:t>we have introduced </a:t>
            </a:r>
            <a:r>
              <a:rPr lang="en-US" sz="3400" b="1" dirty="0" smtClean="0">
                <a:solidFill>
                  <a:srgbClr val="FF0000"/>
                </a:solidFill>
              </a:rPr>
              <a:t>Energy Multiplier ( EM ) series </a:t>
            </a:r>
            <a:r>
              <a:rPr lang="en-US" sz="2400" dirty="0" smtClean="0"/>
              <a:t>of Equipments</a:t>
            </a:r>
            <a:r>
              <a:rPr lang="en-US" sz="2400" dirty="0" smtClean="0">
                <a:solidFill>
                  <a:schemeClr val="bg1"/>
                </a:solidFill>
              </a:rPr>
              <a:t>.</a:t>
            </a:r>
            <a:endParaRPr kumimoji="0" lang="en-US" sz="2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Comic Sans MS" pitchFamily="66" charset="0"/>
              <a:ea typeface="+mj-ea"/>
              <a:cs typeface="+mj-cs"/>
            </a:endParaRPr>
          </a:p>
        </p:txBody>
      </p:sp>
      <p:sp>
        <p:nvSpPr>
          <p:cNvPr id="6" name="Title 1"/>
          <p:cNvSpPr txBox="1">
            <a:spLocks/>
          </p:cNvSpPr>
          <p:nvPr/>
        </p:nvSpPr>
        <p:spPr>
          <a:xfrm>
            <a:off x="4129585" y="2743200"/>
            <a:ext cx="5029200" cy="2057400"/>
          </a:xfrm>
          <a:prstGeom prst="rect">
            <a:avLst/>
          </a:prstGeom>
        </p:spPr>
        <p:txBody>
          <a:bodyPr vert="horz"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en-US" sz="2400" b="0" i="0" u="none" strike="noStrike" kern="1200" cap="all" spc="0" normalizeH="0" baseline="0" noProof="0" dirty="0" smtClean="0">
                <a:ln>
                  <a:noFill/>
                </a:ln>
                <a:effectLst/>
                <a:uLnTx/>
                <a:uFillTx/>
                <a:latin typeface="Comic Sans MS" pitchFamily="66" charset="0"/>
                <a:ea typeface="+mj-ea"/>
                <a:cs typeface="+mj-cs"/>
              </a:rPr>
              <a:t>  EM series Dehumidifier</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v"/>
              <a:tabLst/>
              <a:defRPr/>
            </a:pPr>
            <a:endParaRPr lang="en-US" sz="2400" cap="all" dirty="0" smtClean="0">
              <a:latin typeface="Comic Sans MS" pitchFamily="66" charset="0"/>
              <a:ea typeface="+mj-ea"/>
              <a:cs typeface="+mj-cs"/>
            </a:endParaRPr>
          </a:p>
          <a:p>
            <a:pPr lvl="0">
              <a:spcBef>
                <a:spcPct val="0"/>
              </a:spcBef>
              <a:buFont typeface="Wingdings" pitchFamily="2" charset="2"/>
              <a:buChar char="v"/>
            </a:pPr>
            <a:r>
              <a:rPr lang="en-US" sz="2400" cap="all" dirty="0" smtClean="0">
                <a:latin typeface="Comic Sans MS" pitchFamily="66" charset="0"/>
              </a:rPr>
              <a:t> EM series chiller</a:t>
            </a:r>
          </a:p>
          <a:p>
            <a:pPr lvl="0">
              <a:spcBef>
                <a:spcPct val="0"/>
              </a:spcBef>
              <a:buFont typeface="Wingdings" pitchFamily="2" charset="2"/>
              <a:buChar char="v"/>
            </a:pPr>
            <a:endParaRPr kumimoji="0" lang="en-US" sz="2400" b="0" i="0" u="none" strike="noStrike" kern="1200" cap="all" spc="0" normalizeH="0" baseline="0" noProof="0" dirty="0" smtClean="0">
              <a:ln>
                <a:noFill/>
              </a:ln>
              <a:effectLst/>
              <a:uLnTx/>
              <a:uFillTx/>
              <a:latin typeface="Comic Sans MS" pitchFamily="66" charset="0"/>
              <a:ea typeface="+mj-ea"/>
              <a:cs typeface="+mj-cs"/>
            </a:endParaRPr>
          </a:p>
          <a:p>
            <a:pPr lvl="0">
              <a:spcBef>
                <a:spcPct val="0"/>
              </a:spcBef>
              <a:buFont typeface="Wingdings" pitchFamily="2" charset="2"/>
              <a:buChar char="v"/>
            </a:pPr>
            <a:r>
              <a:rPr lang="en-US" sz="2400" cap="all" dirty="0" smtClean="0">
                <a:latin typeface="Comic Sans MS" pitchFamily="66" charset="0"/>
              </a:rPr>
              <a:t> EM series TFA</a:t>
            </a:r>
          </a:p>
          <a:p>
            <a:pPr>
              <a:spcBef>
                <a:spcPct val="0"/>
              </a:spcBef>
              <a:buFont typeface="Wingdings" pitchFamily="2" charset="2"/>
              <a:buChar char="v"/>
            </a:pPr>
            <a:r>
              <a:rPr lang="en-US" sz="2400" cap="all" dirty="0" smtClean="0">
                <a:solidFill>
                  <a:schemeClr val="bg1"/>
                </a:solidFill>
                <a:latin typeface="Comic Sans MS" pitchFamily="66" charset="0"/>
              </a:rPr>
              <a:t>EM SERIES DRYING CHAMBER</a:t>
            </a:r>
          </a:p>
          <a:p>
            <a:pPr lvl="0">
              <a:spcBef>
                <a:spcPct val="0"/>
              </a:spcBef>
              <a:buFont typeface="Wingdings" pitchFamily="2" charset="2"/>
              <a:buChar char="v"/>
            </a:pPr>
            <a:r>
              <a:rPr kumimoji="0" lang="en-US" sz="2400" b="0" i="0" u="none" strike="noStrike" kern="1200" cap="all" spc="0" normalizeH="0" baseline="0" noProof="0" dirty="0" smtClean="0">
                <a:ln>
                  <a:noFill/>
                </a:ln>
                <a:effectLst/>
                <a:uLnTx/>
                <a:uFillTx/>
                <a:latin typeface="Comic Sans MS" pitchFamily="66" charset="0"/>
                <a:ea typeface="+mj-ea"/>
                <a:cs typeface="+mj-cs"/>
              </a:rPr>
              <a:t> EM SERIES DRYING CHAMBER</a:t>
            </a:r>
            <a:endParaRPr kumimoji="0" lang="en-US" sz="2400" b="0" i="0" u="none" strike="noStrike" kern="1200" cap="all" spc="0" normalizeH="0" baseline="0" noProof="0" dirty="0">
              <a:ln>
                <a:noFill/>
              </a:ln>
              <a:effectLst/>
              <a:uLnTx/>
              <a:uFillTx/>
              <a:latin typeface="Comic Sans MS" pitchFamily="66" charset="0"/>
              <a:ea typeface="+mj-ea"/>
              <a:cs typeface="+mj-cs"/>
            </a:endParaRPr>
          </a:p>
        </p:txBody>
      </p:sp>
      <p:sp>
        <p:nvSpPr>
          <p:cNvPr id="7" name="TextBox 6"/>
          <p:cNvSpPr txBox="1"/>
          <p:nvPr/>
        </p:nvSpPr>
        <p:spPr>
          <a:xfrm>
            <a:off x="381000" y="5562600"/>
            <a:ext cx="3387466" cy="369332"/>
          </a:xfrm>
          <a:prstGeom prst="rect">
            <a:avLst/>
          </a:prstGeom>
          <a:noFill/>
        </p:spPr>
        <p:txBody>
          <a:bodyPr wrap="none" rtlCol="0">
            <a:spAutoFit/>
          </a:bodyPr>
          <a:lstStyle/>
          <a:p>
            <a:r>
              <a:rPr lang="en-US" cap="all" dirty="0" smtClean="0">
                <a:latin typeface="Comic Sans MS" pitchFamily="66" charset="0"/>
              </a:rPr>
              <a:t>EM series Dehumidifier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81000" y="1371600"/>
            <a:ext cx="8153400" cy="5016758"/>
          </a:xfrm>
          <a:prstGeom prst="rect">
            <a:avLst/>
          </a:prstGeom>
          <a:noFill/>
        </p:spPr>
        <p:txBody>
          <a:bodyPr wrap="square" rtlCol="0">
            <a:spAutoFit/>
          </a:bodyPr>
          <a:lstStyle/>
          <a:p>
            <a:pPr>
              <a:buFont typeface="Wingdings" panose="05000000000000000000" pitchFamily="2" charset="2"/>
              <a:buChar char="Ø"/>
            </a:pPr>
            <a:r>
              <a:rPr lang="en-US" sz="4000" b="1" dirty="0" smtClean="0">
                <a:latin typeface="Arial" panose="020B0604020202020204" pitchFamily="34" charset="0"/>
                <a:cs typeface="Arial" panose="020B0604020202020204" pitchFamily="34" charset="0"/>
              </a:rPr>
              <a:t>  Cooling </a:t>
            </a:r>
            <a:r>
              <a:rPr lang="en-US" sz="4000" b="1" dirty="0">
                <a:latin typeface="Arial" panose="020B0604020202020204" pitchFamily="34" charset="0"/>
                <a:cs typeface="Arial" panose="020B0604020202020204" pitchFamily="34" charset="0"/>
              </a:rPr>
              <a:t>&amp; Heating are </a:t>
            </a:r>
            <a:r>
              <a:rPr lang="en-US" sz="4000" b="1" dirty="0" smtClean="0">
                <a:latin typeface="Arial" panose="020B0604020202020204" pitchFamily="34" charset="0"/>
                <a:cs typeface="Arial" panose="020B0604020202020204" pitchFamily="34" charset="0"/>
              </a:rPr>
              <a:t>two sides of same heat transactions.</a:t>
            </a:r>
          </a:p>
          <a:p>
            <a:endParaRPr lang="en-US" sz="40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4000" b="1" dirty="0" smtClean="0">
                <a:latin typeface="Arial" panose="020B0604020202020204" pitchFamily="34" charset="0"/>
                <a:cs typeface="Arial" panose="020B0604020202020204" pitchFamily="34" charset="0"/>
              </a:rPr>
              <a:t>In energy multiplier both side of energy transaction are put into use thereby </a:t>
            </a:r>
            <a:r>
              <a:rPr lang="en-US" sz="4000" b="1" dirty="0" smtClean="0">
                <a:solidFill>
                  <a:srgbClr val="FF0000"/>
                </a:solidFill>
                <a:latin typeface="Arial" panose="020B0604020202020204" pitchFamily="34" charset="0"/>
                <a:cs typeface="Arial" panose="020B0604020202020204" pitchFamily="34" charset="0"/>
              </a:rPr>
              <a:t>saving big amount of energy.</a:t>
            </a:r>
            <a:endParaRPr lang="en-US" sz="4000" b="1" dirty="0" smtClean="0">
              <a:latin typeface="Arial" panose="020B0604020202020204" pitchFamily="34" charset="0"/>
              <a:cs typeface="Arial" panose="020B0604020202020204" pitchFamily="34" charset="0"/>
            </a:endParaRPr>
          </a:p>
          <a:p>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990600"/>
            <a:ext cx="8839200" cy="4924425"/>
          </a:xfrm>
          <a:prstGeom prst="rect">
            <a:avLst/>
          </a:prstGeom>
          <a:noFill/>
        </p:spPr>
        <p:txBody>
          <a:bodyPr wrap="square" rtlCol="0">
            <a:spAutoFit/>
          </a:bodyPr>
          <a:lstStyle/>
          <a:p>
            <a:r>
              <a:rPr lang="en-US" sz="3600" dirty="0" smtClean="0"/>
              <a:t>              </a:t>
            </a:r>
            <a:r>
              <a:rPr lang="en-US" sz="4000" b="1" dirty="0" smtClean="0">
                <a:latin typeface="Arial" panose="020B0604020202020204" pitchFamily="34" charset="0"/>
                <a:cs typeface="Arial" panose="020B0604020202020204" pitchFamily="34" charset="0"/>
              </a:rPr>
              <a:t>For  every </a:t>
            </a:r>
            <a:r>
              <a:rPr lang="en-US" sz="4800" b="1" dirty="0" smtClean="0">
                <a:solidFill>
                  <a:srgbClr val="FF0000"/>
                </a:solidFill>
                <a:latin typeface="Arial" panose="020B0604020202020204" pitchFamily="34" charset="0"/>
                <a:cs typeface="Arial" panose="020B0604020202020204" pitchFamily="34" charset="0"/>
              </a:rPr>
              <a:t>1</a:t>
            </a:r>
            <a:r>
              <a:rPr lang="en-US" sz="5400" b="1" dirty="0" smtClean="0">
                <a:solidFill>
                  <a:srgbClr val="FF0000"/>
                </a:solidFill>
                <a:latin typeface="Arial" panose="020B0604020202020204" pitchFamily="34" charset="0"/>
                <a:cs typeface="Arial" panose="020B0604020202020204" pitchFamily="34" charset="0"/>
              </a:rPr>
              <a:t> </a:t>
            </a:r>
            <a:r>
              <a:rPr lang="en-US" sz="4000" b="1" dirty="0" smtClean="0">
                <a:solidFill>
                  <a:srgbClr val="FF0000"/>
                </a:solidFill>
                <a:latin typeface="Arial" panose="020B0604020202020204" pitchFamily="34" charset="0"/>
                <a:cs typeface="Arial" panose="020B0604020202020204" pitchFamily="34" charset="0"/>
              </a:rPr>
              <a:t>KW </a:t>
            </a:r>
            <a:r>
              <a:rPr lang="en-US" sz="4000" b="1" dirty="0" smtClean="0">
                <a:latin typeface="Arial" panose="020B0604020202020204" pitchFamily="34" charset="0"/>
                <a:cs typeface="Arial" panose="020B0604020202020204" pitchFamily="34" charset="0"/>
              </a:rPr>
              <a:t>of power </a:t>
            </a:r>
          </a:p>
          <a:p>
            <a:r>
              <a:rPr lang="en-US" sz="4000" b="1" dirty="0" smtClean="0">
                <a:latin typeface="Arial" panose="020B0604020202020204" pitchFamily="34" charset="0"/>
                <a:cs typeface="Arial" panose="020B0604020202020204" pitchFamily="34" charset="0"/>
              </a:rPr>
              <a:t>                          Consumed</a:t>
            </a:r>
          </a:p>
          <a:p>
            <a:r>
              <a:rPr lang="en-US" sz="4000" b="1" dirty="0" smtClean="0">
                <a:latin typeface="Arial" panose="020B0604020202020204" pitchFamily="34" charset="0"/>
                <a:cs typeface="Arial" panose="020B0604020202020204" pitchFamily="34" charset="0"/>
              </a:rPr>
              <a:t>                                GET</a:t>
            </a:r>
          </a:p>
          <a:p>
            <a:r>
              <a:rPr lang="en-US" sz="4000" b="1" dirty="0" smtClean="0">
                <a:latin typeface="Arial" panose="020B0604020202020204" pitchFamily="34" charset="0"/>
                <a:cs typeface="Arial" panose="020B0604020202020204" pitchFamily="34" charset="0"/>
              </a:rPr>
              <a:t>                     </a:t>
            </a:r>
            <a:r>
              <a:rPr lang="en-US" sz="4800" b="1" dirty="0" smtClean="0">
                <a:solidFill>
                  <a:srgbClr val="FF0000"/>
                </a:solidFill>
                <a:latin typeface="Arial" panose="020B0604020202020204" pitchFamily="34" charset="0"/>
                <a:cs typeface="Arial" panose="020B0604020202020204" pitchFamily="34" charset="0"/>
              </a:rPr>
              <a:t>3.5</a:t>
            </a:r>
            <a:r>
              <a:rPr lang="en-US" sz="4000" b="1" dirty="0" smtClean="0">
                <a:solidFill>
                  <a:srgbClr val="FF0000"/>
                </a:solidFill>
                <a:latin typeface="Arial" panose="020B0604020202020204" pitchFamily="34" charset="0"/>
                <a:cs typeface="Arial" panose="020B0604020202020204" pitchFamily="34" charset="0"/>
              </a:rPr>
              <a:t> KW </a:t>
            </a:r>
            <a:r>
              <a:rPr lang="en-US" sz="4000" b="1" dirty="0" smtClean="0">
                <a:latin typeface="Arial" panose="020B0604020202020204" pitchFamily="34" charset="0"/>
                <a:cs typeface="Arial" panose="020B0604020202020204" pitchFamily="34" charset="0"/>
              </a:rPr>
              <a:t>of Cooling</a:t>
            </a:r>
          </a:p>
          <a:p>
            <a:r>
              <a:rPr lang="en-US" sz="4000" b="1" dirty="0" smtClean="0">
                <a:latin typeface="Arial" panose="020B0604020202020204" pitchFamily="34" charset="0"/>
                <a:cs typeface="Arial" panose="020B0604020202020204" pitchFamily="34" charset="0"/>
              </a:rPr>
              <a:t>                                  &amp;</a:t>
            </a:r>
          </a:p>
          <a:p>
            <a:r>
              <a:rPr lang="en-US" sz="4000" b="1" dirty="0" smtClean="0">
                <a:latin typeface="Arial" panose="020B0604020202020204" pitchFamily="34" charset="0"/>
                <a:cs typeface="Arial" panose="020B0604020202020204" pitchFamily="34" charset="0"/>
              </a:rPr>
              <a:t>                      </a:t>
            </a:r>
            <a:r>
              <a:rPr lang="en-US" sz="4800" b="1" dirty="0" smtClean="0">
                <a:solidFill>
                  <a:srgbClr val="FF0000"/>
                </a:solidFill>
                <a:latin typeface="Arial" panose="020B0604020202020204" pitchFamily="34" charset="0"/>
                <a:cs typeface="Arial" panose="020B0604020202020204" pitchFamily="34" charset="0"/>
              </a:rPr>
              <a:t>4.5</a:t>
            </a:r>
            <a:r>
              <a:rPr lang="en-US" sz="4000" b="1" dirty="0" smtClean="0">
                <a:solidFill>
                  <a:srgbClr val="FF0000"/>
                </a:solidFill>
                <a:latin typeface="Arial" panose="020B0604020202020204" pitchFamily="34" charset="0"/>
                <a:cs typeface="Arial" panose="020B0604020202020204" pitchFamily="34" charset="0"/>
              </a:rPr>
              <a:t> KW </a:t>
            </a:r>
            <a:r>
              <a:rPr lang="en-US" sz="4000" b="1" dirty="0" smtClean="0">
                <a:latin typeface="Arial" panose="020B0604020202020204" pitchFamily="34" charset="0"/>
                <a:cs typeface="Arial" panose="020B0604020202020204" pitchFamily="34" charset="0"/>
              </a:rPr>
              <a:t>of Heating</a:t>
            </a:r>
          </a:p>
          <a:p>
            <a:r>
              <a:rPr lang="en-US" sz="4000" b="1" dirty="0" smtClean="0">
                <a:latin typeface="Arial" panose="020B0604020202020204" pitchFamily="34" charset="0"/>
                <a:cs typeface="Arial" panose="020B0604020202020204" pitchFamily="34" charset="0"/>
              </a:rPr>
              <a:t>                 together in </a:t>
            </a:r>
            <a:r>
              <a:rPr lang="en-US" sz="4000" b="1" dirty="0" smtClean="0">
                <a:solidFill>
                  <a:srgbClr val="FF0000"/>
                </a:solidFill>
                <a:latin typeface="Arial" panose="020B0604020202020204" pitchFamily="34" charset="0"/>
                <a:cs typeface="Arial" panose="020B0604020202020204" pitchFamily="34" charset="0"/>
              </a:rPr>
              <a:t>one</a:t>
            </a:r>
            <a:r>
              <a:rPr lang="en-US" sz="4000" b="1" dirty="0" smtClean="0">
                <a:latin typeface="Arial" panose="020B0604020202020204" pitchFamily="34" charset="0"/>
                <a:cs typeface="Arial" panose="020B0604020202020204" pitchFamily="34" charset="0"/>
              </a:rPr>
              <a:t> cycle</a:t>
            </a:r>
            <a:endParaRPr lang="en-US" sz="4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Amit\GET\Advertisements\Dehumdifier\em.jpg"/>
          <p:cNvPicPr>
            <a:picLocks noChangeAspect="1" noChangeArrowheads="1"/>
          </p:cNvPicPr>
          <p:nvPr/>
        </p:nvPicPr>
        <p:blipFill>
          <a:blip r:embed="rId2"/>
          <a:srcRect/>
          <a:stretch>
            <a:fillRect/>
          </a:stretch>
        </p:blipFill>
        <p:spPr bwMode="auto">
          <a:xfrm>
            <a:off x="838200" y="1143000"/>
            <a:ext cx="7696200" cy="44894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324600" cy="685800"/>
          </a:xfrm>
        </p:spPr>
        <p:txBody>
          <a:bodyPr>
            <a:normAutofit fontScale="90000"/>
          </a:bodyPr>
          <a:lstStyle/>
          <a:p>
            <a:r>
              <a:rPr lang="en-US" sz="4000" dirty="0" smtClean="0">
                <a:solidFill>
                  <a:schemeClr val="tx1"/>
                </a:solidFill>
              </a:rPr>
              <a:t>EM series Dehumidifier</a:t>
            </a:r>
            <a:endParaRPr lang="en-US" sz="4000" dirty="0">
              <a:solidFill>
                <a:schemeClr val="tx1"/>
              </a:solidFill>
            </a:endParaRPr>
          </a:p>
        </p:txBody>
      </p:sp>
      <p:pic>
        <p:nvPicPr>
          <p:cNvPr id="27650" name="Picture 2" descr="D:\Amit\GET\Advertisements\Dehumdifier\image 2 new.PNG"/>
          <p:cNvPicPr>
            <a:picLocks noChangeAspect="1" noChangeArrowheads="1"/>
          </p:cNvPicPr>
          <p:nvPr/>
        </p:nvPicPr>
        <p:blipFill>
          <a:blip r:embed="rId3"/>
          <a:srcRect/>
          <a:stretch>
            <a:fillRect/>
          </a:stretch>
        </p:blipFill>
        <p:spPr bwMode="auto">
          <a:xfrm>
            <a:off x="152400" y="838200"/>
            <a:ext cx="8694738" cy="3328678"/>
          </a:xfrm>
          <a:prstGeom prst="rect">
            <a:avLst/>
          </a:prstGeom>
          <a:noFill/>
        </p:spPr>
      </p:pic>
      <p:sp>
        <p:nvSpPr>
          <p:cNvPr id="5" name="TextBox 4"/>
          <p:cNvSpPr txBox="1"/>
          <p:nvPr/>
        </p:nvSpPr>
        <p:spPr>
          <a:xfrm>
            <a:off x="152400" y="4343400"/>
            <a:ext cx="8991600" cy="2893100"/>
          </a:xfrm>
          <a:prstGeom prst="rect">
            <a:avLst/>
          </a:prstGeom>
          <a:noFill/>
        </p:spPr>
        <p:txBody>
          <a:bodyPr wrap="square" rtlCol="0">
            <a:spAutoFit/>
          </a:bodyPr>
          <a:lstStyle/>
          <a:p>
            <a:r>
              <a:rPr lang="en-US" sz="1600" b="1" dirty="0" smtClean="0"/>
              <a:t>THERE ARE FOUR STAGES INVOLVED IN THIS PRINCIPLE</a:t>
            </a:r>
          </a:p>
          <a:p>
            <a:endParaRPr lang="en-US" sz="1600" dirty="0" smtClean="0"/>
          </a:p>
          <a:p>
            <a:pPr>
              <a:buFont typeface="Wingdings" pitchFamily="2" charset="2"/>
              <a:buChar char="v"/>
            </a:pPr>
            <a:r>
              <a:rPr lang="en-US" sz="1600" b="1" dirty="0" smtClean="0"/>
              <a:t>  STAGE 1 </a:t>
            </a:r>
            <a:r>
              <a:rPr lang="en-US" sz="1600" dirty="0" smtClean="0"/>
              <a:t>Cools the fresh air or return air close to 0°C or as required by design.</a:t>
            </a:r>
          </a:p>
          <a:p>
            <a:pPr>
              <a:spcAft>
                <a:spcPts val="600"/>
              </a:spcAft>
            </a:pPr>
            <a:r>
              <a:rPr lang="en-US" sz="1600" dirty="0" smtClean="0"/>
              <a:t>Cooling condenses the moisture in air.</a:t>
            </a:r>
          </a:p>
          <a:p>
            <a:pPr>
              <a:spcAft>
                <a:spcPts val="600"/>
              </a:spcAft>
              <a:buFont typeface="Wingdings" pitchFamily="2" charset="2"/>
              <a:buChar char="v"/>
            </a:pPr>
            <a:r>
              <a:rPr lang="en-US" sz="1600" b="1" dirty="0" smtClean="0"/>
              <a:t>  STAGE 2 </a:t>
            </a:r>
            <a:r>
              <a:rPr lang="en-US" sz="1600" dirty="0" smtClean="0"/>
              <a:t>Ultra cool's the stage 1 air below 0°C or as required Dew Point by design. Ultra cooling further condenses the moisture in the air .</a:t>
            </a:r>
          </a:p>
          <a:p>
            <a:pPr>
              <a:spcAft>
                <a:spcPts val="600"/>
              </a:spcAft>
              <a:buFont typeface="Wingdings" pitchFamily="2" charset="2"/>
              <a:buChar char="v"/>
            </a:pPr>
            <a:r>
              <a:rPr lang="en-US" sz="1600" b="1" dirty="0" smtClean="0"/>
              <a:t>  STAGE 3 </a:t>
            </a:r>
            <a:r>
              <a:rPr lang="en-US" sz="1600" dirty="0" smtClean="0"/>
              <a:t>Reheats the air through condenser heat recovery module of stage 1.</a:t>
            </a:r>
          </a:p>
          <a:p>
            <a:pPr>
              <a:spcAft>
                <a:spcPts val="600"/>
              </a:spcAft>
              <a:buFont typeface="Wingdings" pitchFamily="2" charset="2"/>
              <a:buChar char="v"/>
            </a:pPr>
            <a:r>
              <a:rPr lang="en-US" sz="1600" b="1" dirty="0" smtClean="0"/>
              <a:t>  STAGE 4 </a:t>
            </a:r>
            <a:r>
              <a:rPr lang="en-US" sz="1600" dirty="0" smtClean="0"/>
              <a:t>Reheats the air through condenser heat recovery module of stage 2 to maintain room temperature.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Contecsales\d\Amit\energy multiplier ppt\Case-Stud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4267200" cy="533400"/>
          </a:xfrm>
        </p:spPr>
        <p:txBody>
          <a:bodyPr>
            <a:noAutofit/>
          </a:bodyPr>
          <a:lstStyle/>
          <a:p>
            <a:r>
              <a:rPr lang="en-US" sz="3600" dirty="0" smtClean="0">
                <a:solidFill>
                  <a:schemeClr val="tx1"/>
                </a:solidFill>
                <a:latin typeface="Comic Sans MS" pitchFamily="66" charset="0"/>
              </a:rPr>
              <a:t>CASE STUDY</a:t>
            </a:r>
            <a:endParaRPr lang="en-US" sz="3600" dirty="0">
              <a:solidFill>
                <a:schemeClr val="tx1"/>
              </a:solidFill>
              <a:latin typeface="Comic Sans MS" pitchFamily="66" charset="0"/>
            </a:endParaRPr>
          </a:p>
        </p:txBody>
      </p:sp>
      <p:sp>
        <p:nvSpPr>
          <p:cNvPr id="3" name="Content Placeholder 2"/>
          <p:cNvSpPr>
            <a:spLocks noGrp="1"/>
          </p:cNvSpPr>
          <p:nvPr>
            <p:ph idx="1"/>
          </p:nvPr>
        </p:nvSpPr>
        <p:spPr>
          <a:xfrm>
            <a:off x="457200" y="1905000"/>
            <a:ext cx="8229600" cy="4800600"/>
          </a:xfrm>
        </p:spPr>
        <p:txBody>
          <a:bodyPr>
            <a:normAutofit/>
          </a:bodyPr>
          <a:lstStyle/>
          <a:p>
            <a:r>
              <a:rPr lang="en-US" dirty="0" smtClean="0">
                <a:latin typeface="Comic Sans MS" pitchFamily="66" charset="0"/>
              </a:rPr>
              <a:t>Client Name :Spectrum</a:t>
            </a:r>
          </a:p>
          <a:p>
            <a:r>
              <a:rPr lang="en-US" dirty="0" smtClean="0">
                <a:latin typeface="Comic Sans MS" pitchFamily="66" charset="0"/>
              </a:rPr>
              <a:t>No of AHU’s : 1 Nos.</a:t>
            </a:r>
          </a:p>
          <a:p>
            <a:r>
              <a:rPr lang="en-US" dirty="0" smtClean="0">
                <a:latin typeface="Comic Sans MS" pitchFamily="66" charset="0"/>
              </a:rPr>
              <a:t>Power consumed by conventional </a:t>
            </a:r>
            <a:r>
              <a:rPr lang="en-US" dirty="0" err="1" smtClean="0">
                <a:latin typeface="Comic Sans MS" pitchFamily="66" charset="0"/>
              </a:rPr>
              <a:t>dessicant</a:t>
            </a:r>
            <a:r>
              <a:rPr lang="en-US" dirty="0" smtClean="0">
                <a:latin typeface="Comic Sans MS" pitchFamily="66" charset="0"/>
              </a:rPr>
              <a:t> wheel dehumidifier : </a:t>
            </a:r>
            <a:r>
              <a:rPr lang="en-US" dirty="0" smtClean="0">
                <a:solidFill>
                  <a:srgbClr val="FF0000"/>
                </a:solidFill>
                <a:latin typeface="Comic Sans MS" pitchFamily="66" charset="0"/>
              </a:rPr>
              <a:t>55 kW</a:t>
            </a:r>
            <a:r>
              <a:rPr lang="en-US" dirty="0" smtClean="0">
                <a:latin typeface="Comic Sans MS" pitchFamily="66" charset="0"/>
              </a:rPr>
              <a:t>.</a:t>
            </a:r>
          </a:p>
          <a:p>
            <a:r>
              <a:rPr lang="en-US" dirty="0" smtClean="0">
                <a:latin typeface="Comic Sans MS" pitchFamily="66" charset="0"/>
              </a:rPr>
              <a:t>Power consumed by </a:t>
            </a:r>
            <a:r>
              <a:rPr lang="en-US" dirty="0" err="1" smtClean="0">
                <a:latin typeface="Comic Sans MS" pitchFamily="66" charset="0"/>
              </a:rPr>
              <a:t>Contec</a:t>
            </a:r>
            <a:r>
              <a:rPr lang="en-US" dirty="0" smtClean="0">
                <a:latin typeface="Comic Sans MS" pitchFamily="66" charset="0"/>
              </a:rPr>
              <a:t> EM series dehumidifier : </a:t>
            </a:r>
            <a:r>
              <a:rPr lang="en-US" dirty="0" smtClean="0">
                <a:solidFill>
                  <a:srgbClr val="FF0000"/>
                </a:solidFill>
                <a:latin typeface="Comic Sans MS" pitchFamily="66" charset="0"/>
              </a:rPr>
              <a:t>28 kW</a:t>
            </a:r>
            <a:r>
              <a:rPr lang="en-US" dirty="0" smtClean="0">
                <a:latin typeface="Comic Sans MS" pitchFamily="66" charset="0"/>
              </a:rPr>
              <a:t>.</a:t>
            </a:r>
          </a:p>
          <a:p>
            <a:r>
              <a:rPr lang="en-US" dirty="0" smtClean="0">
                <a:latin typeface="Comic Sans MS" pitchFamily="66" charset="0"/>
              </a:rPr>
              <a:t>Additional Cost incurred : Rs.  0.</a:t>
            </a:r>
          </a:p>
          <a:p>
            <a:r>
              <a:rPr lang="en-US" dirty="0" smtClean="0">
                <a:latin typeface="Comic Sans MS" pitchFamily="66" charset="0"/>
              </a:rPr>
              <a:t>Annual Saving in rupees : Rs. 986150.</a:t>
            </a:r>
          </a:p>
          <a:p>
            <a:r>
              <a:rPr lang="en-US" dirty="0" smtClean="0">
                <a:latin typeface="Comic Sans MS" pitchFamily="66" charset="0"/>
              </a:rPr>
              <a:t>Payback period in months : </a:t>
            </a:r>
            <a:r>
              <a:rPr lang="en-US" dirty="0" smtClean="0">
                <a:solidFill>
                  <a:srgbClr val="FF0000"/>
                </a:solidFill>
                <a:latin typeface="Comic Sans MS" pitchFamily="66" charset="0"/>
              </a:rPr>
              <a:t>0 months. </a:t>
            </a:r>
            <a:endParaRPr lang="en-US"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505200" y="0"/>
            <a:ext cx="2347117" cy="369332"/>
          </a:xfrm>
          <a:prstGeom prst="rect">
            <a:avLst/>
          </a:prstGeom>
          <a:noFill/>
        </p:spPr>
        <p:txBody>
          <a:bodyPr wrap="none" rtlCol="0">
            <a:spAutoFit/>
          </a:bodyPr>
          <a:lstStyle/>
          <a:p>
            <a:r>
              <a:rPr lang="en-US" dirty="0" smtClean="0">
                <a:latin typeface="Comic Sans MS" pitchFamily="66" charset="0"/>
              </a:rPr>
              <a:t>BASIS OF DESIGN</a:t>
            </a:r>
            <a:endParaRPr lang="en-US" dirty="0">
              <a:latin typeface="Comic Sans MS" pitchFamily="66" charset="0"/>
            </a:endParaRPr>
          </a:p>
        </p:txBody>
      </p:sp>
      <p:pic>
        <p:nvPicPr>
          <p:cNvPr id="13313" name="Picture 1"/>
          <p:cNvPicPr>
            <a:picLocks noChangeAspect="1" noChangeArrowheads="1"/>
          </p:cNvPicPr>
          <p:nvPr/>
        </p:nvPicPr>
        <p:blipFill>
          <a:blip r:embed="rId2"/>
          <a:srcRect/>
          <a:stretch>
            <a:fillRect/>
          </a:stretch>
        </p:blipFill>
        <p:spPr bwMode="auto">
          <a:xfrm>
            <a:off x="1295400" y="462376"/>
            <a:ext cx="6791325" cy="6395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381000"/>
            <a:ext cx="9143999" cy="6132393"/>
          </a:xfrm>
          <a:prstGeom prst="rect">
            <a:avLst/>
          </a:prstGeom>
          <a:noFill/>
          <a:ln w="9525">
            <a:noFill/>
            <a:miter lim="800000"/>
            <a:headEnd/>
            <a:tailEnd/>
          </a:ln>
          <a:effectLst/>
        </p:spPr>
      </p:pic>
      <p:sp>
        <p:nvSpPr>
          <p:cNvPr id="14" name="Right Arrow 13"/>
          <p:cNvSpPr/>
          <p:nvPr/>
        </p:nvSpPr>
        <p:spPr>
          <a:xfrm>
            <a:off x="3505200" y="1371600"/>
            <a:ext cx="381000" cy="152400"/>
          </a:xfrm>
          <a:prstGeom prst="rightArrow">
            <a:avLst/>
          </a:prstGeom>
          <a:solidFill>
            <a:srgbClr val="FFFF00"/>
          </a:solidFill>
          <a:ln>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91400" y="3200400"/>
            <a:ext cx="381000" cy="152400"/>
          </a:xfrm>
          <a:prstGeom prst="rightArrow">
            <a:avLst/>
          </a:prstGeom>
          <a:solidFill>
            <a:srgbClr val="FFFF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048000" y="2057400"/>
            <a:ext cx="381000" cy="152400"/>
          </a:xfrm>
          <a:prstGeom prst="rightArrow">
            <a:avLst/>
          </a:prstGeom>
          <a:solidFill>
            <a:srgbClr val="FFFF00"/>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629400" y="1371600"/>
            <a:ext cx="381000" cy="152400"/>
          </a:xfrm>
          <a:prstGeom prst="rightArrow">
            <a:avLst/>
          </a:prstGeom>
          <a:solidFill>
            <a:srgbClr val="FFFF00"/>
          </a:solidFill>
          <a:ln>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086600" y="48768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276600" y="34290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057400" y="48768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124200" y="48768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048000" y="4114800"/>
            <a:ext cx="381000" cy="152400"/>
          </a:xfrm>
          <a:prstGeom prst="rightArrow">
            <a:avLst/>
          </a:prstGeom>
          <a:solidFill>
            <a:srgbClr val="FFFF00"/>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04800" y="48768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D:\Amit\energy multiplier ppt\BLOG\0 ref\Silica-Gel-Material-Desiccant-Wheel.jpg"/>
          <p:cNvPicPr>
            <a:picLocks noChangeAspect="1" noChangeArrowheads="1"/>
          </p:cNvPicPr>
          <p:nvPr/>
        </p:nvPicPr>
        <p:blipFill>
          <a:blip r:embed="rId3" cstate="print"/>
          <a:srcRect l="10127" t="20253" r="8861" b="8861"/>
          <a:stretch>
            <a:fillRect/>
          </a:stretch>
        </p:blipFill>
        <p:spPr bwMode="auto">
          <a:xfrm rot="16359820">
            <a:off x="4770720" y="4405280"/>
            <a:ext cx="751948" cy="657954"/>
          </a:xfrm>
          <a:prstGeom prst="rect">
            <a:avLst/>
          </a:prstGeom>
          <a:noFill/>
        </p:spPr>
      </p:pic>
      <p:sp>
        <p:nvSpPr>
          <p:cNvPr id="25" name="Right Arrow 24"/>
          <p:cNvSpPr/>
          <p:nvPr/>
        </p:nvSpPr>
        <p:spPr>
          <a:xfrm>
            <a:off x="4267200" y="46482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715000" y="46482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066800" y="85725"/>
            <a:ext cx="6896440" cy="307777"/>
          </a:xfrm>
          <a:prstGeom prst="rect">
            <a:avLst/>
          </a:prstGeom>
          <a:noFill/>
        </p:spPr>
        <p:txBody>
          <a:bodyPr wrap="none" rtlCol="0">
            <a:spAutoFit/>
          </a:bodyPr>
          <a:lstStyle/>
          <a:p>
            <a:r>
              <a:rPr lang="en-US" sz="1400" dirty="0" smtClean="0">
                <a:latin typeface="Comic Sans MS" pitchFamily="66" charset="0"/>
              </a:rPr>
              <a:t>SCHEMATIC AIRFLOW DIAGRAM FOR DESSICANT WHEEL DEHUMIDIFIER</a:t>
            </a:r>
            <a:endParaRPr lang="en-US" sz="1400" dirty="0">
              <a:latin typeface="Comic Sans MS" pitchFamily="66" charset="0"/>
            </a:endParaRPr>
          </a:p>
        </p:txBody>
      </p:sp>
      <p:cxnSp>
        <p:nvCxnSpPr>
          <p:cNvPr id="31" name="Straight Arrow Connector 30"/>
          <p:cNvCxnSpPr/>
          <p:nvPr/>
        </p:nvCxnSpPr>
        <p:spPr>
          <a:xfrm rot="16200000" flipH="1">
            <a:off x="2819400" y="1219200"/>
            <a:ext cx="228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43200" y="37338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V="1">
            <a:off x="342900" y="52197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V="1">
            <a:off x="1943100" y="52197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3390900" y="52197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7696200" y="4038600"/>
            <a:ext cx="609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7696200" y="2514600"/>
            <a:ext cx="609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7696200" y="1371600"/>
            <a:ext cx="609600" cy="762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a:off x="5715000" y="3429000"/>
            <a:ext cx="3048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 name="Table 46"/>
          <p:cNvGraphicFramePr>
            <a:graphicFrameLocks noGrp="1"/>
          </p:cNvGraphicFramePr>
          <p:nvPr/>
        </p:nvGraphicFramePr>
        <p:xfrm>
          <a:off x="5257800" y="5410200"/>
          <a:ext cx="2362201" cy="1219200"/>
        </p:xfrm>
        <a:graphic>
          <a:graphicData uri="http://schemas.openxmlformats.org/drawingml/2006/table">
            <a:tbl>
              <a:tblPr/>
              <a:tblGrid>
                <a:gridCol w="663074"/>
                <a:gridCol w="1036053"/>
                <a:gridCol w="663074"/>
              </a:tblGrid>
              <a:tr h="243840">
                <a:tc gridSpan="3">
                  <a:txBody>
                    <a:bodyPr/>
                    <a:lstStyle/>
                    <a:p>
                      <a:pPr algn="ctr" fontAlgn="ctr"/>
                      <a:r>
                        <a:rPr lang="en-US" sz="1400" b="1" i="0" u="none" strike="noStrike" dirty="0" smtClean="0">
                          <a:solidFill>
                            <a:srgbClr val="FF0000"/>
                          </a:solidFill>
                          <a:latin typeface="Calibri"/>
                        </a:rPr>
                        <a:t>Total Utility </a:t>
                      </a:r>
                      <a:r>
                        <a:rPr lang="en-US" sz="1400" b="1" i="0" u="none" strike="noStrike" dirty="0">
                          <a:solidFill>
                            <a:srgbClr val="FF0000"/>
                          </a:solidFill>
                          <a:latin typeface="Calibri"/>
                        </a:rPr>
                        <a:t>Required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3840">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ctr" fontAlgn="ctr"/>
                      <a:r>
                        <a:rPr lang="en-US" sz="11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smtClean="0">
                          <a:solidFill>
                            <a:srgbClr val="000000"/>
                          </a:solidFill>
                          <a:latin typeface="Calibri"/>
                        </a:rPr>
                        <a:t>   Total </a:t>
                      </a:r>
                      <a:r>
                        <a:rPr lang="en-US" sz="1100" b="1" i="0" u="none" strike="noStrike" dirty="0">
                          <a:solidFill>
                            <a:srgbClr val="000000"/>
                          </a:solidFill>
                          <a:latin typeface="Calibri"/>
                        </a:rPr>
                        <a:t>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smtClean="0">
                          <a:solidFill>
                            <a:srgbClr val="000000"/>
                          </a:solidFill>
                          <a:latin typeface="Calibri"/>
                        </a:rPr>
                        <a:t>13.5</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43840">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ctr" fontAlgn="ctr"/>
                      <a:r>
                        <a:rPr lang="en-US" sz="11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smtClean="0">
                          <a:solidFill>
                            <a:srgbClr val="000000"/>
                          </a:solidFill>
                          <a:latin typeface="Calibri"/>
                        </a:rPr>
                        <a:t>   Reheat </a:t>
                      </a:r>
                      <a:r>
                        <a:rPr lang="en-US" sz="1100" b="1" i="0" u="none" strike="noStrike" dirty="0">
                          <a:solidFill>
                            <a:srgbClr val="000000"/>
                          </a:solidFill>
                          <a:latin typeface="Calibri"/>
                        </a:rPr>
                        <a:t>KW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smtClean="0">
                          <a:solidFill>
                            <a:srgbClr val="000000"/>
                          </a:solidFill>
                          <a:latin typeface="Calibri"/>
                        </a:rPr>
                        <a:t>30</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76400" y="180975"/>
            <a:ext cx="6110968" cy="307777"/>
          </a:xfrm>
          <a:prstGeom prst="rect">
            <a:avLst/>
          </a:prstGeom>
          <a:noFill/>
        </p:spPr>
        <p:txBody>
          <a:bodyPr wrap="none" rtlCol="0">
            <a:spAutoFit/>
          </a:bodyPr>
          <a:lstStyle/>
          <a:p>
            <a:r>
              <a:rPr lang="en-US" sz="1400" dirty="0" smtClean="0">
                <a:latin typeface="Comic Sans MS" pitchFamily="66" charset="0"/>
              </a:rPr>
              <a:t>SCHEMATIC AIRFLOW DIAGRAM FOR EM SERIES DEHUMIDIFIER</a:t>
            </a:r>
            <a:endParaRPr lang="en-US" dirty="0">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1" y="799948"/>
            <a:ext cx="9144000" cy="5019827"/>
          </a:xfrm>
          <a:prstGeom prst="rect">
            <a:avLst/>
          </a:prstGeom>
          <a:noFill/>
          <a:ln w="9525">
            <a:noFill/>
            <a:miter lim="800000"/>
            <a:headEnd/>
            <a:tailEnd/>
          </a:ln>
          <a:effectLst/>
        </p:spPr>
      </p:pic>
      <p:sp>
        <p:nvSpPr>
          <p:cNvPr id="5" name="Right Arrow 4"/>
          <p:cNvSpPr/>
          <p:nvPr/>
        </p:nvSpPr>
        <p:spPr>
          <a:xfrm>
            <a:off x="2438400" y="1676400"/>
            <a:ext cx="381000" cy="152400"/>
          </a:xfrm>
          <a:prstGeom prst="rightArrow">
            <a:avLst/>
          </a:prstGeom>
          <a:solidFill>
            <a:srgbClr val="FFFF00"/>
          </a:solidFill>
          <a:ln>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391400" y="3733800"/>
            <a:ext cx="381000" cy="152400"/>
          </a:xfrm>
          <a:prstGeom prst="rightArrow">
            <a:avLst/>
          </a:prstGeom>
          <a:solidFill>
            <a:srgbClr val="FFFF00"/>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447800" y="2133600"/>
            <a:ext cx="381000" cy="152400"/>
          </a:xfrm>
          <a:prstGeom prst="rightArrow">
            <a:avLst/>
          </a:prstGeom>
          <a:solidFill>
            <a:srgbClr val="FFFF00"/>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553200" y="1676400"/>
            <a:ext cx="381000" cy="152400"/>
          </a:xfrm>
          <a:prstGeom prst="rightArrow">
            <a:avLst/>
          </a:prstGeom>
          <a:solidFill>
            <a:srgbClr val="FFFF00"/>
          </a:solidFill>
          <a:ln>
            <a:solidFill>
              <a:schemeClr val="tx1"/>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086600" y="43434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200400" y="29718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19400" y="43434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038600" y="43434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371600" y="3810000"/>
            <a:ext cx="381000" cy="152400"/>
          </a:xfrm>
          <a:prstGeom prst="rightArrow">
            <a:avLst/>
          </a:prstGeom>
          <a:solidFill>
            <a:srgbClr val="FFFF00"/>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0" y="43434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562600" y="42672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16200000" flipH="1">
            <a:off x="1219200" y="1600200"/>
            <a:ext cx="228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7338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342900" y="45339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1638300" y="45339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V="1">
            <a:off x="2857500" y="45339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7696200" y="3276600"/>
            <a:ext cx="609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7696200" y="1752600"/>
            <a:ext cx="609600" cy="762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334000" y="2971800"/>
            <a:ext cx="2286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1066800" y="4572000"/>
            <a:ext cx="381000" cy="152400"/>
          </a:xfrm>
          <a:prstGeom prst="rightArrow">
            <a:avLst/>
          </a:prstGeom>
          <a:solidFill>
            <a:srgbClr val="FFFF00"/>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16200000" flipV="1">
            <a:off x="4152900" y="45339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5600700" y="4533900"/>
            <a:ext cx="228600" cy="1524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nvGraphicFramePr>
        <p:xfrm>
          <a:off x="6553200" y="5181600"/>
          <a:ext cx="2362201" cy="1219200"/>
        </p:xfrm>
        <a:graphic>
          <a:graphicData uri="http://schemas.openxmlformats.org/drawingml/2006/table">
            <a:tbl>
              <a:tblPr/>
              <a:tblGrid>
                <a:gridCol w="663074"/>
                <a:gridCol w="1036053"/>
                <a:gridCol w="663074"/>
              </a:tblGrid>
              <a:tr h="243840">
                <a:tc gridSpan="3">
                  <a:txBody>
                    <a:bodyPr/>
                    <a:lstStyle/>
                    <a:p>
                      <a:pPr algn="ctr" fontAlgn="ctr"/>
                      <a:r>
                        <a:rPr lang="en-US" sz="1400" b="1" i="0" u="none" strike="noStrike" dirty="0" smtClean="0">
                          <a:solidFill>
                            <a:srgbClr val="FF0000"/>
                          </a:solidFill>
                          <a:latin typeface="Calibri"/>
                        </a:rPr>
                        <a:t>Total Utility </a:t>
                      </a:r>
                      <a:r>
                        <a:rPr lang="en-US" sz="1400" b="1" i="0" u="none" strike="noStrike" dirty="0">
                          <a:solidFill>
                            <a:srgbClr val="FF0000"/>
                          </a:solidFill>
                          <a:latin typeface="Calibri"/>
                        </a:rPr>
                        <a:t>Required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43840">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ctr" fontAlgn="ctr"/>
                      <a:r>
                        <a:rPr lang="en-US" sz="11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smtClean="0">
                          <a:solidFill>
                            <a:srgbClr val="000000"/>
                          </a:solidFill>
                          <a:latin typeface="Calibri"/>
                        </a:rPr>
                        <a:t>   Total </a:t>
                      </a:r>
                      <a:r>
                        <a:rPr lang="en-US" sz="1100" b="1" i="0" u="none" strike="noStrike" dirty="0">
                          <a:solidFill>
                            <a:srgbClr val="000000"/>
                          </a:solidFill>
                          <a:latin typeface="Calibri"/>
                        </a:rPr>
                        <a:t>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latin typeface="Calibri"/>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43840">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840">
                <a:tc>
                  <a:txBody>
                    <a:bodyPr/>
                    <a:lstStyle/>
                    <a:p>
                      <a:pPr algn="ctr" fontAlgn="ctr"/>
                      <a:r>
                        <a:rPr lang="en-US" sz="11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smtClean="0">
                          <a:solidFill>
                            <a:srgbClr val="000000"/>
                          </a:solidFill>
                          <a:latin typeface="Calibri"/>
                        </a:rPr>
                        <a:t>    Reheat </a:t>
                      </a:r>
                      <a:r>
                        <a:rPr lang="en-US" sz="1100" b="1" i="0" u="none" strike="noStrike" dirty="0">
                          <a:solidFill>
                            <a:srgbClr val="000000"/>
                          </a:solidFill>
                          <a:latin typeface="Calibri"/>
                        </a:rPr>
                        <a:t>KW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100" b="1" i="0" u="none" strike="noStrike" dirty="0">
                          <a:solidFill>
                            <a:srgbClr val="000000"/>
                          </a:solidFill>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D:\Amit\energy multiplier ppt\BLOG\0 ref\PSY DEH.png"/>
          <p:cNvPicPr>
            <a:picLocks noChangeAspect="1" noChangeArrowheads="1"/>
          </p:cNvPicPr>
          <p:nvPr/>
        </p:nvPicPr>
        <p:blipFill>
          <a:blip r:embed="rId2"/>
          <a:srcRect b="2268"/>
          <a:stretch>
            <a:fillRect/>
          </a:stretch>
        </p:blipFill>
        <p:spPr bwMode="auto">
          <a:xfrm>
            <a:off x="304800" y="511181"/>
            <a:ext cx="8839200" cy="6346819"/>
          </a:xfrm>
          <a:prstGeom prst="rect">
            <a:avLst/>
          </a:prstGeom>
          <a:noFill/>
        </p:spPr>
      </p:pic>
      <p:sp>
        <p:nvSpPr>
          <p:cNvPr id="4" name="TextBox 3"/>
          <p:cNvSpPr txBox="1"/>
          <p:nvPr/>
        </p:nvSpPr>
        <p:spPr>
          <a:xfrm>
            <a:off x="1676400" y="0"/>
            <a:ext cx="6075702" cy="307777"/>
          </a:xfrm>
          <a:prstGeom prst="rect">
            <a:avLst/>
          </a:prstGeom>
          <a:noFill/>
        </p:spPr>
        <p:txBody>
          <a:bodyPr wrap="none" rtlCol="0">
            <a:spAutoFit/>
          </a:bodyPr>
          <a:lstStyle/>
          <a:p>
            <a:r>
              <a:rPr lang="en-US" sz="1400" dirty="0" smtClean="0">
                <a:latin typeface="Comic Sans MS" pitchFamily="66" charset="0"/>
              </a:rPr>
              <a:t>PSYCHOMETRIC  CHART FOR DESSICANT WHEEL DEHUMIDIFIER</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 y="-73265"/>
            <a:ext cx="8991600" cy="707886"/>
          </a:xfrm>
          <a:prstGeom prst="rect">
            <a:avLst/>
          </a:prstGeom>
          <a:noFill/>
        </p:spPr>
        <p:txBody>
          <a:bodyPr wrap="square" rtlCol="0">
            <a:spAutoFit/>
          </a:bodyPr>
          <a:lstStyle/>
          <a:p>
            <a:r>
              <a:rPr lang="en-US" sz="4000" dirty="0" smtClean="0"/>
              <a:t>            All new EM series equipments</a:t>
            </a:r>
            <a:endParaRPr lang="en-US" sz="4000" dirty="0">
              <a:latin typeface="Arial" pitchFamily="34" charset="0"/>
              <a:cs typeface="Arial" pitchFamily="34" charset="0"/>
            </a:endParaRPr>
          </a:p>
        </p:txBody>
      </p:sp>
      <p:sp>
        <p:nvSpPr>
          <p:cNvPr id="6" name="Content Placeholder 5"/>
          <p:cNvSpPr>
            <a:spLocks noGrp="1"/>
          </p:cNvSpPr>
          <p:nvPr>
            <p:ph sz="quarter" idx="1"/>
          </p:nvPr>
        </p:nvSpPr>
        <p:spPr>
          <a:xfrm>
            <a:off x="152400" y="2743200"/>
            <a:ext cx="55626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en-US" sz="1600" dirty="0" smtClean="0">
                <a:solidFill>
                  <a:schemeClr val="tx1"/>
                </a:solidFill>
                <a:latin typeface="Comic Sans MS" pitchFamily="66" charset="0"/>
                <a:cs typeface="Times New Roman" pitchFamily="18" charset="0"/>
              </a:rPr>
              <a:t>Enables </a:t>
            </a:r>
          </a:p>
          <a:p>
            <a:pPr>
              <a:buNone/>
            </a:pPr>
            <a:r>
              <a:rPr lang="en-US" sz="2000" b="1" dirty="0" smtClean="0">
                <a:solidFill>
                  <a:schemeClr val="tx1"/>
                </a:solidFill>
                <a:latin typeface="Comic Sans MS" pitchFamily="66" charset="0"/>
                <a:cs typeface="Times New Roman" pitchFamily="18" charset="0"/>
              </a:rPr>
              <a:t>Close tolerance temperature &amp; RH control</a:t>
            </a:r>
            <a:endParaRPr lang="en-US" sz="2000" b="1" dirty="0">
              <a:solidFill>
                <a:schemeClr val="tx1"/>
              </a:solidFill>
              <a:latin typeface="Comic Sans MS" pitchFamily="66" charset="0"/>
              <a:cs typeface="Times New Roman" pitchFamily="18" charset="0"/>
            </a:endParaRPr>
          </a:p>
        </p:txBody>
      </p:sp>
      <p:sp>
        <p:nvSpPr>
          <p:cNvPr id="7" name="Content Placeholder 5"/>
          <p:cNvSpPr txBox="1">
            <a:spLocks/>
          </p:cNvSpPr>
          <p:nvPr/>
        </p:nvSpPr>
        <p:spPr>
          <a:xfrm>
            <a:off x="152400" y="762000"/>
            <a:ext cx="5486400" cy="838200"/>
          </a:xfrm>
          <a:prstGeom prst="round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1600" dirty="0" smtClean="0">
                <a:solidFill>
                  <a:schemeClr val="tx1"/>
                </a:solidFill>
                <a:latin typeface="Comic Sans MS" pitchFamily="66" charset="0"/>
                <a:cs typeface="Times New Roman" pitchFamily="18" charset="0"/>
              </a:rPr>
              <a:t>Works on </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solidFill>
                  <a:schemeClr val="tx1"/>
                </a:solidFill>
                <a:latin typeface="Comic Sans MS" pitchFamily="66" charset="0"/>
                <a:cs typeface="Times New Roman" pitchFamily="18" charset="0"/>
              </a:rPr>
              <a:t>Seamless </a:t>
            </a:r>
            <a:r>
              <a:rPr lang="en-US" sz="2000" b="1" dirty="0" err="1" smtClean="0">
                <a:solidFill>
                  <a:schemeClr val="tx1"/>
                </a:solidFill>
                <a:latin typeface="Comic Sans MS" pitchFamily="66" charset="0"/>
                <a:cs typeface="Times New Roman" pitchFamily="18" charset="0"/>
              </a:rPr>
              <a:t>Ultracool</a:t>
            </a:r>
            <a:r>
              <a:rPr lang="en-US" sz="2000" b="1" dirty="0" smtClean="0">
                <a:solidFill>
                  <a:schemeClr val="tx1"/>
                </a:solidFill>
                <a:latin typeface="Comic Sans MS" pitchFamily="66" charset="0"/>
                <a:cs typeface="Times New Roman" pitchFamily="18" charset="0"/>
              </a:rPr>
              <a:t> condensation</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8" name="Content Placeholder 5"/>
          <p:cNvSpPr txBox="1">
            <a:spLocks/>
          </p:cNvSpPr>
          <p:nvPr/>
        </p:nvSpPr>
        <p:spPr>
          <a:xfrm>
            <a:off x="3581400" y="1752600"/>
            <a:ext cx="5410200" cy="838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Works on </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Switch over Energy Multiplier technology</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9" name="TextBox 8"/>
          <p:cNvSpPr txBox="1"/>
          <p:nvPr/>
        </p:nvSpPr>
        <p:spPr>
          <a:xfrm>
            <a:off x="152400" y="3810000"/>
            <a:ext cx="8991600" cy="707886"/>
          </a:xfrm>
          <a:prstGeom prst="rect">
            <a:avLst/>
          </a:prstGeom>
          <a:noFill/>
        </p:spPr>
        <p:txBody>
          <a:bodyPr wrap="square" rtlCol="0">
            <a:spAutoFit/>
          </a:bodyPr>
          <a:lstStyle/>
          <a:p>
            <a:r>
              <a:rPr lang="en-US" sz="4000" dirty="0" smtClean="0">
                <a:solidFill>
                  <a:srgbClr val="051BBB"/>
                </a:solidFill>
              </a:rPr>
              <a:t> </a:t>
            </a:r>
            <a:r>
              <a:rPr lang="en-US" sz="2200" b="1" dirty="0" smtClean="0">
                <a:solidFill>
                  <a:srgbClr val="051BBB"/>
                </a:solidFill>
                <a:latin typeface="Times New Roman" pitchFamily="18" charset="0"/>
                <a:cs typeface="Times New Roman" pitchFamily="18" charset="0"/>
              </a:rPr>
              <a:t>All new EM series equipments comes with a host of exciting features</a:t>
            </a:r>
            <a:endParaRPr lang="en-US" sz="2200" b="1" dirty="0">
              <a:solidFill>
                <a:srgbClr val="051BBB"/>
              </a:solidFill>
              <a:latin typeface="Times New Roman" pitchFamily="18" charset="0"/>
              <a:cs typeface="Times New Roman" pitchFamily="18" charset="0"/>
            </a:endParaRPr>
          </a:p>
        </p:txBody>
      </p:sp>
      <p:sp>
        <p:nvSpPr>
          <p:cNvPr id="10" name="Content Placeholder 5"/>
          <p:cNvSpPr txBox="1">
            <a:spLocks/>
          </p:cNvSpPr>
          <p:nvPr/>
        </p:nvSpPr>
        <p:spPr>
          <a:xfrm>
            <a:off x="228600" y="4800600"/>
            <a:ext cx="2590800" cy="1600200"/>
          </a:xfrm>
          <a:prstGeom prst="roundRect">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solidFill>
                  <a:schemeClr val="tx1"/>
                </a:solidFill>
                <a:latin typeface="Comic Sans MS" pitchFamily="66" charset="0"/>
                <a:cs typeface="Times New Roman" pitchFamily="18" charset="0"/>
              </a:rPr>
              <a:t>PLC controlled WIFI enabled</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11" name="Content Placeholder 5"/>
          <p:cNvSpPr txBox="1">
            <a:spLocks/>
          </p:cNvSpPr>
          <p:nvPr/>
        </p:nvSpPr>
        <p:spPr>
          <a:xfrm>
            <a:off x="3200400" y="4724400"/>
            <a:ext cx="2514600" cy="16764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cs typeface="Times New Roman" pitchFamily="18" charset="0"/>
              </a:rPr>
              <a:t>Independent</a:t>
            </a:r>
            <a:r>
              <a:rPr kumimoji="0" lang="en-US" sz="2000" b="1" i="0" u="none" strike="noStrike" kern="1200" cap="none" spc="0" normalizeH="0" noProof="0" dirty="0" smtClean="0">
                <a:ln>
                  <a:noFill/>
                </a:ln>
                <a:solidFill>
                  <a:schemeClr val="tx1"/>
                </a:solidFill>
                <a:effectLst/>
                <a:uLnTx/>
                <a:uFillTx/>
                <a:latin typeface="Comic Sans MS" pitchFamily="66" charset="0"/>
                <a:cs typeface="Times New Roman" pitchFamily="18" charset="0"/>
              </a:rPr>
              <a:t> standalone machine</a:t>
            </a:r>
            <a:endParaRPr kumimoji="0" lang="en-US" sz="2000" b="1" i="0" u="none" strike="noStrike" kern="1200" cap="none" spc="0" normalizeH="0" baseline="0" noProof="0" dirty="0">
              <a:ln>
                <a:noFill/>
              </a:ln>
              <a:solidFill>
                <a:schemeClr val="tx1"/>
              </a:solidFill>
              <a:effectLst/>
              <a:uLnTx/>
              <a:uFillTx/>
              <a:latin typeface="Comic Sans MS" pitchFamily="66" charset="0"/>
              <a:cs typeface="Times New Roman" pitchFamily="18" charset="0"/>
            </a:endParaRPr>
          </a:p>
        </p:txBody>
      </p:sp>
      <p:sp>
        <p:nvSpPr>
          <p:cNvPr id="12" name="Content Placeholder 5"/>
          <p:cNvSpPr txBox="1">
            <a:spLocks/>
          </p:cNvSpPr>
          <p:nvPr/>
        </p:nvSpPr>
        <p:spPr>
          <a:xfrm>
            <a:off x="6096000" y="4724400"/>
            <a:ext cx="2667000" cy="1676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Comic Sans MS" pitchFamily="66" charset="0"/>
                <a:ea typeface="+mn-ea"/>
                <a:cs typeface="Times New Roman" pitchFamily="18" charset="0"/>
              </a:rPr>
              <a:t>No surplus utility required</a:t>
            </a:r>
            <a:endParaRPr kumimoji="0" lang="en-US" sz="2800" b="1" i="0" u="none" strike="noStrike" kern="1200" cap="none" spc="0" normalizeH="0" baseline="0" noProof="0" dirty="0">
              <a:ln>
                <a:noFill/>
              </a:ln>
              <a:solidFill>
                <a:schemeClr val="tx1"/>
              </a:solidFill>
              <a:effectLst/>
              <a:uLnTx/>
              <a:uFillTx/>
              <a:latin typeface="Comic Sans MS" pitchFamily="66" charset="0"/>
              <a:ea typeface="+mn-ea"/>
              <a:cs typeface="Times New Roman" pitchFamily="18" charset="0"/>
            </a:endParaRPr>
          </a:p>
        </p:txBody>
      </p:sp>
    </p:spTree>
    <p:extLst>
      <p:ext uri="{BB962C8B-B14F-4D97-AF65-F5344CB8AC3E}">
        <p14:creationId xmlns="" xmlns:p14="http://schemas.microsoft.com/office/powerpoint/2010/main" val="218868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Amit\energy multiplier ppt\BLOG\0 ref\PSY EM.png"/>
          <p:cNvPicPr>
            <a:picLocks noChangeAspect="1" noChangeArrowheads="1"/>
          </p:cNvPicPr>
          <p:nvPr/>
        </p:nvPicPr>
        <p:blipFill>
          <a:blip r:embed="rId2"/>
          <a:srcRect/>
          <a:stretch>
            <a:fillRect/>
          </a:stretch>
        </p:blipFill>
        <p:spPr bwMode="auto">
          <a:xfrm>
            <a:off x="0" y="579438"/>
            <a:ext cx="9117012" cy="6278562"/>
          </a:xfrm>
          <a:prstGeom prst="rect">
            <a:avLst/>
          </a:prstGeom>
          <a:noFill/>
        </p:spPr>
      </p:pic>
      <p:sp>
        <p:nvSpPr>
          <p:cNvPr id="5" name="TextBox 4"/>
          <p:cNvSpPr txBox="1"/>
          <p:nvPr/>
        </p:nvSpPr>
        <p:spPr>
          <a:xfrm>
            <a:off x="1676400" y="0"/>
            <a:ext cx="5396029" cy="307777"/>
          </a:xfrm>
          <a:prstGeom prst="rect">
            <a:avLst/>
          </a:prstGeom>
          <a:noFill/>
        </p:spPr>
        <p:txBody>
          <a:bodyPr wrap="none" rtlCol="0">
            <a:spAutoFit/>
          </a:bodyPr>
          <a:lstStyle/>
          <a:p>
            <a:r>
              <a:rPr lang="en-US" sz="1400" dirty="0" smtClean="0">
                <a:latin typeface="Comic Sans MS" pitchFamily="66" charset="0"/>
              </a:rPr>
              <a:t>PSYCHOMETRIC  CHART  FOR  EM SERIES DEHUMIDIFIER</a:t>
            </a:r>
            <a:endParaRPr lang="en-US" sz="1400"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4114800" cy="457200"/>
          </a:xfrm>
        </p:spPr>
        <p:txBody>
          <a:bodyPr>
            <a:normAutofit/>
          </a:bodyPr>
          <a:lstStyle/>
          <a:p>
            <a:r>
              <a:rPr lang="en-US" sz="2200" dirty="0" smtClean="0">
                <a:solidFill>
                  <a:schemeClr val="tx1"/>
                </a:solidFill>
                <a:latin typeface="Comic Sans MS" pitchFamily="66" charset="0"/>
                <a:cs typeface="Times New Roman" pitchFamily="18" charset="0"/>
              </a:rPr>
              <a:t>POWER COMSUMPTION</a:t>
            </a:r>
            <a:endParaRPr lang="en-US" sz="2200" dirty="0">
              <a:solidFill>
                <a:schemeClr val="tx1"/>
              </a:solidFill>
              <a:latin typeface="Comic Sans MS" pitchFamily="66" charset="0"/>
              <a:cs typeface="Times New Roman" pitchFamily="18" charset="0"/>
            </a:endParaRPr>
          </a:p>
        </p:txBody>
      </p:sp>
      <p:pic>
        <p:nvPicPr>
          <p:cNvPr id="10241" name="Picture 1"/>
          <p:cNvPicPr>
            <a:picLocks noChangeAspect="1" noChangeArrowheads="1"/>
          </p:cNvPicPr>
          <p:nvPr/>
        </p:nvPicPr>
        <p:blipFill>
          <a:blip r:embed="rId2"/>
          <a:srcRect/>
          <a:stretch>
            <a:fillRect/>
          </a:stretch>
        </p:blipFill>
        <p:spPr bwMode="auto">
          <a:xfrm>
            <a:off x="152400" y="609600"/>
            <a:ext cx="8839200" cy="2453586"/>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a:srcRect/>
          <a:stretch>
            <a:fillRect/>
          </a:stretch>
        </p:blipFill>
        <p:spPr bwMode="auto">
          <a:xfrm>
            <a:off x="609600" y="3124200"/>
            <a:ext cx="7924800" cy="3571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609600"/>
          </a:xfrm>
        </p:spPr>
        <p:txBody>
          <a:bodyPr>
            <a:noAutofit/>
          </a:bodyPr>
          <a:lstStyle/>
          <a:p>
            <a:r>
              <a:rPr lang="en-US" sz="2400" dirty="0" smtClean="0">
                <a:solidFill>
                  <a:schemeClr val="tx1"/>
                </a:solidFill>
              </a:rPr>
              <a:t>Cost of </a:t>
            </a:r>
            <a:r>
              <a:rPr lang="en-US" sz="2400" dirty="0" err="1" smtClean="0">
                <a:solidFill>
                  <a:schemeClr val="tx1"/>
                </a:solidFill>
              </a:rPr>
              <a:t>Dessicant</a:t>
            </a:r>
            <a:r>
              <a:rPr lang="en-US" sz="2400" dirty="0" smtClean="0">
                <a:solidFill>
                  <a:schemeClr val="tx1"/>
                </a:solidFill>
              </a:rPr>
              <a:t> </a:t>
            </a:r>
            <a:r>
              <a:rPr lang="en-US" sz="2400" dirty="0" err="1" smtClean="0">
                <a:solidFill>
                  <a:schemeClr val="tx1"/>
                </a:solidFill>
              </a:rPr>
              <a:t>rotar</a:t>
            </a:r>
            <a:r>
              <a:rPr lang="en-US" sz="2400" dirty="0" smtClean="0">
                <a:solidFill>
                  <a:schemeClr val="tx1"/>
                </a:solidFill>
              </a:rPr>
              <a:t> based Dehumidifier with AHU</a:t>
            </a:r>
            <a:endParaRPr lang="en-US" sz="24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914400" y="609600"/>
            <a:ext cx="7248525" cy="60079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762000"/>
            <a:ext cx="7810500" cy="2686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676400" y="0"/>
            <a:ext cx="6096000" cy="609600"/>
          </a:xfrm>
        </p:spPr>
        <p:txBody>
          <a:bodyPr>
            <a:noAutofit/>
          </a:bodyPr>
          <a:lstStyle/>
          <a:p>
            <a:r>
              <a:rPr lang="en-US" sz="2400" dirty="0" smtClean="0">
                <a:solidFill>
                  <a:schemeClr val="tx1"/>
                </a:solidFill>
              </a:rPr>
              <a:t>Cost of EM series based Dehumidifier with AHU</a:t>
            </a:r>
            <a:endParaRPr lang="en-US" sz="2400" dirty="0">
              <a:solidFill>
                <a:schemeClr val="tx1"/>
              </a:solidFill>
            </a:endParaRPr>
          </a:p>
        </p:txBody>
      </p:sp>
      <p:pic>
        <p:nvPicPr>
          <p:cNvPr id="3075" name="Picture 3"/>
          <p:cNvPicPr>
            <a:picLocks noChangeAspect="1" noChangeArrowheads="1"/>
          </p:cNvPicPr>
          <p:nvPr/>
        </p:nvPicPr>
        <p:blipFill>
          <a:blip r:embed="rId2"/>
          <a:srcRect/>
          <a:stretch>
            <a:fillRect/>
          </a:stretch>
        </p:blipFill>
        <p:spPr bwMode="auto">
          <a:xfrm>
            <a:off x="1066800" y="586628"/>
            <a:ext cx="6934200" cy="6271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304800"/>
            <a:ext cx="7380514"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4495800" cy="533400"/>
          </a:xfrm>
        </p:spPr>
        <p:txBody>
          <a:bodyPr>
            <a:normAutofit/>
          </a:bodyPr>
          <a:lstStyle/>
          <a:p>
            <a:r>
              <a:rPr lang="en-US" sz="2200" dirty="0" smtClean="0">
                <a:solidFill>
                  <a:schemeClr val="tx1"/>
                </a:solidFill>
                <a:latin typeface="Comic Sans MS" pitchFamily="66" charset="0"/>
              </a:rPr>
              <a:t>PAYBACK PERIOD ANALYSIS</a:t>
            </a:r>
            <a:endParaRPr lang="en-US" sz="2200" dirty="0">
              <a:solidFill>
                <a:schemeClr val="tx1"/>
              </a:solidFill>
              <a:latin typeface="Comic Sans MS" pitchFamily="66" charset="0"/>
            </a:endParaRPr>
          </a:p>
        </p:txBody>
      </p:sp>
      <p:pic>
        <p:nvPicPr>
          <p:cNvPr id="5123" name="Picture 3"/>
          <p:cNvPicPr>
            <a:picLocks noChangeAspect="1" noChangeArrowheads="1"/>
          </p:cNvPicPr>
          <p:nvPr/>
        </p:nvPicPr>
        <p:blipFill>
          <a:blip r:embed="rId2"/>
          <a:srcRect/>
          <a:stretch>
            <a:fillRect/>
          </a:stretch>
        </p:blipFill>
        <p:spPr bwMode="auto">
          <a:xfrm>
            <a:off x="0" y="2362200"/>
            <a:ext cx="9144000" cy="22932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2900" y="-62162"/>
            <a:ext cx="8991600" cy="707886"/>
          </a:xfrm>
          <a:prstGeom prst="rect">
            <a:avLst/>
          </a:prstGeom>
          <a:noFill/>
        </p:spPr>
        <p:txBody>
          <a:bodyPr wrap="square" rtlCol="0">
            <a:spAutoFit/>
          </a:bodyPr>
          <a:lstStyle/>
          <a:p>
            <a:r>
              <a:rPr lang="en-US" sz="4000" dirty="0" smtClean="0"/>
              <a:t>            What is carbon footprint?</a:t>
            </a:r>
            <a:endParaRPr lang="en-US" sz="4000" dirty="0"/>
          </a:p>
        </p:txBody>
      </p:sp>
      <p:sp>
        <p:nvSpPr>
          <p:cNvPr id="4" name="TextBox 3"/>
          <p:cNvSpPr txBox="1"/>
          <p:nvPr/>
        </p:nvSpPr>
        <p:spPr>
          <a:xfrm>
            <a:off x="457200" y="914400"/>
            <a:ext cx="5867400" cy="5016758"/>
          </a:xfrm>
          <a:prstGeom prst="rect">
            <a:avLst/>
          </a:prstGeom>
          <a:noFill/>
        </p:spPr>
        <p:txBody>
          <a:bodyPr wrap="square" rtlCol="0">
            <a:spAutoFit/>
          </a:bodyPr>
          <a:lstStyle/>
          <a:p>
            <a:pPr>
              <a:buFont typeface="Wingdings" pitchFamily="2" charset="2"/>
              <a:buChar char="v"/>
            </a:pPr>
            <a:r>
              <a:rPr lang="en-US" sz="2000" dirty="0" smtClean="0"/>
              <a:t>A carbon footprint is measure of the impact our activities have on the environment. It relates to greenhouse gases produced in our day to day lives by burning fossil fuels for electricity, heating, etc.</a:t>
            </a:r>
          </a:p>
          <a:p>
            <a:pPr>
              <a:buFont typeface="Wingdings" pitchFamily="2" charset="2"/>
              <a:buChar char="v"/>
            </a:pPr>
            <a:endParaRPr lang="en-US" sz="2000" dirty="0" smtClean="0"/>
          </a:p>
          <a:p>
            <a:pPr>
              <a:buFont typeface="Wingdings" pitchFamily="2" charset="2"/>
              <a:buChar char="v"/>
            </a:pPr>
            <a:r>
              <a:rPr lang="en-US" sz="2000" dirty="0" smtClean="0"/>
              <a:t>1kW x 8 hours/day x 300 days is equal to 2400kWh x 0.85(emission factor) i.e. 2040 kg of CO2.</a:t>
            </a:r>
          </a:p>
          <a:p>
            <a:pPr>
              <a:buFont typeface="Wingdings" pitchFamily="2" charset="2"/>
              <a:buChar char="v"/>
            </a:pPr>
            <a:endParaRPr lang="en-US" sz="2000" dirty="0" smtClean="0"/>
          </a:p>
          <a:p>
            <a:pPr>
              <a:buFont typeface="Wingdings" pitchFamily="2" charset="2"/>
              <a:buChar char="v"/>
            </a:pPr>
            <a:r>
              <a:rPr lang="en-US" sz="2000" dirty="0" smtClean="0"/>
              <a:t>Calculate your carbon footprint for every kW of power saved.</a:t>
            </a:r>
          </a:p>
          <a:p>
            <a:endParaRPr lang="en-US" sz="2000" dirty="0" smtClean="0"/>
          </a:p>
          <a:p>
            <a:pPr>
              <a:buFont typeface="Wingdings" pitchFamily="2" charset="2"/>
              <a:buChar char="v"/>
            </a:pPr>
            <a:r>
              <a:rPr lang="en-US" sz="2000" dirty="0" smtClean="0"/>
              <a:t>Considering electric power tariff of 8 </a:t>
            </a:r>
            <a:r>
              <a:rPr lang="en-US" sz="2000" dirty="0" err="1" smtClean="0"/>
              <a:t>rs</a:t>
            </a:r>
            <a:r>
              <a:rPr lang="en-US" sz="2000" dirty="0" smtClean="0"/>
              <a:t>/ </a:t>
            </a:r>
            <a:r>
              <a:rPr lang="en-US" sz="2000" dirty="0" err="1" smtClean="0"/>
              <a:t>kWhr</a:t>
            </a:r>
            <a:r>
              <a:rPr lang="en-US" sz="2000" dirty="0" smtClean="0"/>
              <a:t>. By </a:t>
            </a:r>
            <a:r>
              <a:rPr lang="en-US" sz="2000" b="1" dirty="0" smtClean="0">
                <a:solidFill>
                  <a:srgbClr val="FF0000"/>
                </a:solidFill>
              </a:rPr>
              <a:t>saving 1 kW</a:t>
            </a:r>
            <a:r>
              <a:rPr lang="en-US" sz="2000" dirty="0" smtClean="0"/>
              <a:t>, annually you will save </a:t>
            </a:r>
            <a:r>
              <a:rPr lang="en-US" sz="2000" dirty="0" err="1" smtClean="0"/>
              <a:t>rs</a:t>
            </a:r>
            <a:r>
              <a:rPr lang="en-US" sz="2000" dirty="0" smtClean="0"/>
              <a:t> 8 x 2400 kWh i.e. 19200 rupees.</a:t>
            </a:r>
          </a:p>
          <a:p>
            <a:endParaRPr lang="en-US" sz="40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24600" y="1371600"/>
            <a:ext cx="2819400" cy="34326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7" name="TextBox 6"/>
          <p:cNvSpPr txBox="1"/>
          <p:nvPr/>
        </p:nvSpPr>
        <p:spPr>
          <a:xfrm>
            <a:off x="533400" y="5562600"/>
            <a:ext cx="8610600" cy="1077218"/>
          </a:xfrm>
          <a:prstGeom prst="rect">
            <a:avLst/>
          </a:prstGeom>
          <a:noFill/>
        </p:spPr>
        <p:txBody>
          <a:bodyPr wrap="square" rtlCol="0">
            <a:spAutoFit/>
          </a:bodyPr>
          <a:lstStyle/>
          <a:p>
            <a:r>
              <a:rPr lang="en-US" sz="3200" b="1" dirty="0" smtClean="0">
                <a:solidFill>
                  <a:srgbClr val="051BBB"/>
                </a:solidFill>
              </a:rPr>
              <a:t>Be a global responsible citizen and </a:t>
            </a:r>
          </a:p>
          <a:p>
            <a:r>
              <a:rPr lang="en-US" sz="3200" b="1" dirty="0" smtClean="0">
                <a:solidFill>
                  <a:srgbClr val="051BBB"/>
                </a:solidFill>
              </a:rPr>
              <a:t>stop global warming</a:t>
            </a:r>
            <a:endParaRPr lang="en-US" sz="3200" b="1" dirty="0">
              <a:solidFill>
                <a:srgbClr val="051BBB"/>
              </a:solidFill>
            </a:endParaRPr>
          </a:p>
        </p:txBody>
      </p:sp>
    </p:spTree>
    <p:extLst>
      <p:ext uri="{BB962C8B-B14F-4D97-AF65-F5344CB8AC3E}">
        <p14:creationId xmlns="" xmlns:p14="http://schemas.microsoft.com/office/powerpoint/2010/main" val="427606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534400" cy="2743200"/>
          </a:xfrm>
        </p:spPr>
        <p:txBody>
          <a:bodyPr>
            <a:normAutofit/>
          </a:bodyPr>
          <a:lstStyle/>
          <a:p>
            <a:pPr algn="ctr"/>
            <a:r>
              <a:rPr lang="en-US" sz="4800" dirty="0" smtClean="0">
                <a:solidFill>
                  <a:schemeClr val="tx1"/>
                </a:solidFill>
              </a:rPr>
              <a:t>“ENERGY MULTIPLIER DEHUMIDIFIER” </a:t>
            </a:r>
            <a:r>
              <a:rPr lang="en-US" dirty="0" smtClean="0"/>
              <a:t/>
            </a:r>
            <a:br>
              <a:rPr lang="en-US" dirty="0" smtClean="0"/>
            </a:br>
            <a:r>
              <a:rPr lang="en-US" b="1" dirty="0" smtClean="0">
                <a:solidFill>
                  <a:srgbClr val="FF0000"/>
                </a:solidFill>
              </a:rPr>
              <a:t>THE SUPER ENERGY SAVER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7650" name="Picture 2" descr="D:\Amit\Exhibition\2019 - CPHI\EXHIBITION PHOTOS\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D:\Amit\Exhibition\2019 - CPHI\EXHIBITION PHOTOS\53.jpg"/>
          <p:cNvPicPr>
            <a:picLocks noChangeAspect="1" noChangeArrowheads="1"/>
          </p:cNvPicPr>
          <p:nvPr/>
        </p:nvPicPr>
        <p:blipFill>
          <a:blip r:embed="rId2"/>
          <a:srcRect/>
          <a:stretch>
            <a:fillRect/>
          </a:stretch>
        </p:blipFill>
        <p:spPr bwMode="auto">
          <a:xfrm>
            <a:off x="1981199" y="0"/>
            <a:ext cx="514349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mit\contec air flow Site Photos\Indeecon\IMG-20200801-WA0011.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5" name="TextBox 4"/>
          <p:cNvSpPr txBox="1"/>
          <p:nvPr/>
        </p:nvSpPr>
        <p:spPr>
          <a:xfrm>
            <a:off x="3810000" y="5486400"/>
            <a:ext cx="2872068" cy="584775"/>
          </a:xfrm>
          <a:prstGeom prst="rect">
            <a:avLst/>
          </a:prstGeom>
          <a:noFill/>
        </p:spPr>
        <p:txBody>
          <a:bodyPr wrap="none" rtlCol="0">
            <a:spAutoFit/>
          </a:bodyPr>
          <a:lstStyle/>
          <a:p>
            <a:r>
              <a:rPr lang="en-US" sz="3200" b="1" dirty="0" smtClean="0">
                <a:solidFill>
                  <a:schemeClr val="bg2"/>
                </a:solidFill>
                <a:latin typeface="Times New Roman" pitchFamily="18" charset="0"/>
                <a:cs typeface="Times New Roman" pitchFamily="18" charset="0"/>
              </a:rPr>
              <a:t>PLC DISPLAY</a:t>
            </a:r>
            <a:endParaRPr lang="en-US" sz="2000"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mit\contec air flow Site Photos\Indeecon\IMG-20200801-WA00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3810000" y="5486400"/>
            <a:ext cx="2872068" cy="584775"/>
          </a:xfrm>
          <a:prstGeom prst="rect">
            <a:avLst/>
          </a:prstGeom>
          <a:noFill/>
        </p:spPr>
        <p:txBody>
          <a:bodyPr wrap="none" rtlCol="0">
            <a:spAutoFit/>
          </a:bodyPr>
          <a:lstStyle/>
          <a:p>
            <a:r>
              <a:rPr lang="en-US" sz="3200" b="1" dirty="0" smtClean="0">
                <a:solidFill>
                  <a:schemeClr val="bg2"/>
                </a:solidFill>
                <a:latin typeface="Times New Roman" pitchFamily="18" charset="0"/>
                <a:cs typeface="Times New Roman" pitchFamily="18" charset="0"/>
              </a:rPr>
              <a:t>PLC DISPLAY</a:t>
            </a:r>
            <a:endParaRPr lang="en-US" sz="2000" b="1"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8991600" cy="707886"/>
          </a:xfrm>
          <a:prstGeom prst="rect">
            <a:avLst/>
          </a:prstGeom>
          <a:noFill/>
        </p:spPr>
        <p:txBody>
          <a:bodyPr wrap="square" rtlCol="0">
            <a:spAutoFit/>
          </a:bodyPr>
          <a:lstStyle/>
          <a:p>
            <a:r>
              <a:rPr lang="en-US" sz="4000" dirty="0" smtClean="0"/>
              <a:t>            </a:t>
            </a:r>
            <a:r>
              <a:rPr lang="en-US" sz="4000" dirty="0" smtClean="0">
                <a:solidFill>
                  <a:srgbClr val="FF0000"/>
                </a:solidFill>
                <a:latin typeface="Arial" panose="020B0604020202020204" pitchFamily="34" charset="0"/>
                <a:cs typeface="Arial" panose="020B0604020202020204" pitchFamily="34" charset="0"/>
              </a:rPr>
              <a:t>Basic Refrigeration Cycle</a:t>
            </a:r>
            <a:endParaRPr lang="en-US" sz="4000" dirty="0">
              <a:solidFill>
                <a:srgbClr val="FF0000"/>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2"/>
          <a:srcRect/>
          <a:stretch>
            <a:fillRect/>
          </a:stretch>
        </p:blipFill>
        <p:spPr bwMode="auto">
          <a:xfrm>
            <a:off x="152400" y="1752600"/>
            <a:ext cx="8839200" cy="4848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1522</TotalTime>
  <Words>520</Words>
  <Application>Microsoft Office PowerPoint</Application>
  <PresentationFormat>On-screen Show (4:3)</PresentationFormat>
  <Paragraphs>98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Slide 1</vt:lpstr>
      <vt:lpstr>Slide 2</vt:lpstr>
      <vt:lpstr>Slide 3</vt:lpstr>
      <vt:lpstr>“ENERGY MULTIPLIER DEHUMIDIFIER”  THE SUPER ENERGY SAVER</vt:lpstr>
      <vt:lpstr>Slide 5</vt:lpstr>
      <vt:lpstr>Slide 6</vt:lpstr>
      <vt:lpstr>Slide 7</vt:lpstr>
      <vt:lpstr>Slide 8</vt:lpstr>
      <vt:lpstr>Slide 9</vt:lpstr>
      <vt:lpstr>Slide 10</vt:lpstr>
      <vt:lpstr>Slide 11</vt:lpstr>
      <vt:lpstr>Slide 12</vt:lpstr>
      <vt:lpstr>EM series Dehumidifier</vt:lpstr>
      <vt:lpstr>Slide 14</vt:lpstr>
      <vt:lpstr>CASE STUDY</vt:lpstr>
      <vt:lpstr>Slide 16</vt:lpstr>
      <vt:lpstr>Slide 17</vt:lpstr>
      <vt:lpstr>Slide 18</vt:lpstr>
      <vt:lpstr>Slide 19</vt:lpstr>
      <vt:lpstr>Slide 20</vt:lpstr>
      <vt:lpstr>POWER COMSUMPTION</vt:lpstr>
      <vt:lpstr>Cost of Dessicant rotar based Dehumidifier with AHU</vt:lpstr>
      <vt:lpstr>Slide 23</vt:lpstr>
      <vt:lpstr>Cost of EM series based Dehumidifier with AHU</vt:lpstr>
      <vt:lpstr>Slide 25</vt:lpstr>
      <vt:lpstr>PAYBACK PERIOD ANALYSIS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admin2</cp:lastModifiedBy>
  <cp:revision>191</cp:revision>
  <dcterms:created xsi:type="dcterms:W3CDTF">2018-12-27T10:10:00Z</dcterms:created>
  <dcterms:modified xsi:type="dcterms:W3CDTF">2020-12-17T05:54:24Z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